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3905" r:id="rId2"/>
    <p:sldId id="1913" r:id="rId3"/>
    <p:sldId id="3859" r:id="rId4"/>
    <p:sldId id="3860" r:id="rId5"/>
    <p:sldId id="3861" r:id="rId6"/>
    <p:sldId id="3862" r:id="rId7"/>
    <p:sldId id="3863" r:id="rId8"/>
    <p:sldId id="1866" r:id="rId9"/>
    <p:sldId id="3865" r:id="rId10"/>
    <p:sldId id="3903" r:id="rId11"/>
    <p:sldId id="3864" r:id="rId12"/>
    <p:sldId id="3867" r:id="rId13"/>
    <p:sldId id="3868" r:id="rId14"/>
    <p:sldId id="3869" r:id="rId15"/>
    <p:sldId id="3870" r:id="rId16"/>
    <p:sldId id="3871" r:id="rId17"/>
    <p:sldId id="3872" r:id="rId18"/>
    <p:sldId id="3873" r:id="rId19"/>
    <p:sldId id="3874" r:id="rId20"/>
    <p:sldId id="1909" r:id="rId21"/>
    <p:sldId id="1868" r:id="rId22"/>
    <p:sldId id="1869" r:id="rId23"/>
    <p:sldId id="1870" r:id="rId24"/>
    <p:sldId id="1871" r:id="rId25"/>
    <p:sldId id="1872" r:id="rId26"/>
    <p:sldId id="3876" r:id="rId27"/>
  </p:sldIdLst>
  <p:sldSz cx="10972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7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93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935890-289D-48CF-A192-5CCB27F70E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22255A-A51A-4040-87FD-BC18C8F47E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41A07-9572-4BA8-B004-1940BA5DB093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2C04B-C05F-4C6C-8259-543965D3D3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C9C99-6F7C-4115-BB8E-498012FD45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4A9C0-C8C6-439F-A9E1-F6B62EC2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9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28AEA-81C9-4CCC-BD9F-40FD61BC80F3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C7739-F984-46A3-B42A-7DB3B6E9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4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marL="0" marR="0" lvl="0" indent="0" algn="l" defTabSz="922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22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6E924-C764-4DD7-928B-192C9B092E7B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2233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60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20725"/>
            <a:ext cx="5534025" cy="3459163"/>
          </a:xfrm>
          <a:ln/>
        </p:spPr>
      </p:sp>
      <p:sp>
        <p:nvSpPr>
          <p:cNvPr id="260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4838"/>
            <a:ext cx="5140960" cy="41830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776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FF9058-D2A9-45AD-8474-683D22AC01DA}" type="slidenum">
              <a:rPr lang="en-US"/>
              <a:pPr/>
              <a:t>23</a:t>
            </a:fld>
            <a:endParaRPr lang="en-US"/>
          </a:p>
        </p:txBody>
      </p:sp>
      <p:sp>
        <p:nvSpPr>
          <p:cNvPr id="269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5963" y="695325"/>
            <a:ext cx="5580062" cy="3487738"/>
          </a:xfrm>
          <a:ln/>
        </p:spPr>
      </p:sp>
      <p:sp>
        <p:nvSpPr>
          <p:cNvPr id="269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r>
              <a:rPr lang="en-US"/>
              <a:t>Mac may or may not still be doing this</a:t>
            </a:r>
          </a:p>
        </p:txBody>
      </p:sp>
    </p:spTree>
    <p:extLst>
      <p:ext uri="{BB962C8B-B14F-4D97-AF65-F5344CB8AC3E}">
        <p14:creationId xmlns:p14="http://schemas.microsoft.com/office/powerpoint/2010/main" val="891945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3CC4F7-E0FB-4654-990D-0502FA427BEB}" type="slidenum">
              <a:rPr lang="en-US"/>
              <a:pPr/>
              <a:t>24</a:t>
            </a:fld>
            <a:endParaRPr lang="en-US"/>
          </a:p>
        </p:txBody>
      </p:sp>
      <p:sp>
        <p:nvSpPr>
          <p:cNvPr id="269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5963" y="695325"/>
            <a:ext cx="5580062" cy="3487738"/>
          </a:xfrm>
          <a:ln/>
        </p:spPr>
      </p:sp>
      <p:sp>
        <p:nvSpPr>
          <p:cNvPr id="269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r>
              <a:rPr lang="en-US"/>
              <a:t>Bring into empty frame</a:t>
            </a:r>
          </a:p>
          <a:p>
            <a:r>
              <a:rPr lang="en-US"/>
              <a:t>Schedule write to disc in background</a:t>
            </a:r>
          </a:p>
          <a:p>
            <a:r>
              <a:rPr lang="en-US"/>
              <a:t>Disc write is slow (keep 3 empty frames)</a:t>
            </a:r>
          </a:p>
        </p:txBody>
      </p:sp>
    </p:spTree>
    <p:extLst>
      <p:ext uri="{BB962C8B-B14F-4D97-AF65-F5344CB8AC3E}">
        <p14:creationId xmlns:p14="http://schemas.microsoft.com/office/powerpoint/2010/main" val="35438702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8AFCF1-8ACB-463D-A6FE-A0853D6907AF}" type="slidenum">
              <a:rPr lang="en-US"/>
              <a:pPr/>
              <a:t>25</a:t>
            </a:fld>
            <a:endParaRPr lang="en-US"/>
          </a:p>
        </p:txBody>
      </p:sp>
      <p:sp>
        <p:nvSpPr>
          <p:cNvPr id="269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69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60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marL="0" marR="0" lvl="0" indent="0" algn="l" defTabSz="922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22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6E924-C764-4DD7-928B-192C9B092E7B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2233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60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20725"/>
            <a:ext cx="5534025" cy="3459163"/>
          </a:xfrm>
          <a:ln/>
        </p:spPr>
      </p:sp>
      <p:sp>
        <p:nvSpPr>
          <p:cNvPr id="260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4838"/>
            <a:ext cx="5140960" cy="41830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6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marL="0" marR="0" lvl="0" indent="0" algn="l" defTabSz="922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22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6E924-C764-4DD7-928B-192C9B092E7B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2233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60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20725"/>
            <a:ext cx="5534025" cy="3459163"/>
          </a:xfrm>
          <a:ln/>
        </p:spPr>
      </p:sp>
      <p:sp>
        <p:nvSpPr>
          <p:cNvPr id="260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4838"/>
            <a:ext cx="5140960" cy="41830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11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marL="0" marR="0" lvl="0" indent="0" algn="l" defTabSz="922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22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6E924-C764-4DD7-928B-192C9B092E7B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2233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60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20725"/>
            <a:ext cx="5534025" cy="3459163"/>
          </a:xfrm>
          <a:ln/>
        </p:spPr>
      </p:sp>
      <p:sp>
        <p:nvSpPr>
          <p:cNvPr id="260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4838"/>
            <a:ext cx="5140960" cy="41830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86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marL="0" marR="0" lvl="0" indent="0" algn="l" defTabSz="922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22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6E924-C764-4DD7-928B-192C9B092E7B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2233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60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20725"/>
            <a:ext cx="5534025" cy="3459163"/>
          </a:xfrm>
          <a:ln/>
        </p:spPr>
      </p:sp>
      <p:sp>
        <p:nvSpPr>
          <p:cNvPr id="260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4838"/>
            <a:ext cx="5140960" cy="41830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743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22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35A7F9-C46B-4358-9767-883FBE9CA640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2233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6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084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22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35A7F9-C46B-4358-9767-883FBE9CA640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2233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6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09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22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C69D09-1624-489C-86BA-5077DA0A25C3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2233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6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908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9FEA88-CDC3-461D-BF38-B94A9F2E9664}" type="slidenum">
              <a:rPr lang="en-US"/>
              <a:pPr/>
              <a:t>21</a:t>
            </a:fld>
            <a:endParaRPr lang="en-US"/>
          </a:p>
        </p:txBody>
      </p:sp>
      <p:sp>
        <p:nvSpPr>
          <p:cNvPr id="270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70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64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310" y="170156"/>
            <a:ext cx="9978067" cy="731520"/>
          </a:xfrm>
        </p:spPr>
        <p:txBody>
          <a:bodyPr/>
          <a:lstStyle>
            <a:lvl1pPr marL="0" indent="0"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72493" y="1233489"/>
            <a:ext cx="10047884" cy="5360852"/>
          </a:xfrm>
        </p:spPr>
        <p:txBody>
          <a:bodyPr/>
          <a:lstStyle>
            <a:lvl1pPr>
              <a:buClr>
                <a:srgbClr val="333399"/>
              </a:buClr>
              <a:buSzPct val="80000"/>
              <a:defRPr sz="2200"/>
            </a:lvl1pPr>
            <a:lvl2pPr>
              <a:buClr>
                <a:srgbClr val="FF0000"/>
              </a:buClr>
              <a:buSzPct val="80000"/>
              <a:defRPr sz="2000"/>
            </a:lvl2pPr>
            <a:lvl3pPr>
              <a:buClr>
                <a:srgbClr val="333399"/>
              </a:buClr>
              <a:buSzPct val="80000"/>
              <a:defRPr sz="1800"/>
            </a:lvl3pPr>
            <a:lvl4pPr>
              <a:buClr>
                <a:srgbClr val="333399"/>
              </a:buClr>
              <a:buSzPct val="80000"/>
              <a:defRPr sz="1600"/>
            </a:lvl4pPr>
            <a:lvl5pPr>
              <a:buClr>
                <a:srgbClr val="333399"/>
              </a:buClr>
              <a:buSzPct val="80000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14802" y="908820"/>
            <a:ext cx="6505575" cy="3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(24)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30335"/>
            <a:ext cx="658368" cy="27432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2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572105" y="1233570"/>
            <a:ext cx="4937760" cy="54213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735777" y="1247108"/>
            <a:ext cx="4884599" cy="54213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90341F-FBE9-465C-84BF-B364B3D69B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(24)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6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(24)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30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83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09728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-11429" y="6053140"/>
            <a:ext cx="269938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10"/>
          <p:cNvSpPr/>
          <p:nvPr/>
        </p:nvSpPr>
        <p:spPr>
          <a:xfrm>
            <a:off x="2830832" y="6043615"/>
            <a:ext cx="8141970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34640" y="6050037"/>
            <a:ext cx="804672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5343" y="6210300"/>
            <a:ext cx="100584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87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109728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55448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1645920" y="1600200"/>
            <a:ext cx="932688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2743200"/>
            <a:ext cx="8547736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600200"/>
            <a:ext cx="9144000" cy="990600"/>
          </a:xfrm>
        </p:spPr>
        <p:txBody>
          <a:bodyPr/>
          <a:lstStyle>
            <a:lvl1pPr algn="l">
              <a:buNone/>
              <a:defRPr sz="3600" b="1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2"/>
            <a:ext cx="1554480" cy="701675"/>
          </a:xfrm>
        </p:spPr>
        <p:txBody>
          <a:bodyPr>
            <a:no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5F3E5B3-DBDD-4BE1-9C90-2CB0F3BF80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(24)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63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11430" y="4572002"/>
            <a:ext cx="109728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-11429" y="4664075"/>
            <a:ext cx="1756410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7" name="Rectangle 9"/>
          <p:cNvSpPr/>
          <p:nvPr/>
        </p:nvSpPr>
        <p:spPr>
          <a:xfrm>
            <a:off x="1853566" y="4654550"/>
            <a:ext cx="9119235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Rectangle 10"/>
          <p:cNvSpPr/>
          <p:nvPr/>
        </p:nvSpPr>
        <p:spPr bwMode="white">
          <a:xfrm>
            <a:off x="1737361" y="2"/>
            <a:ext cx="120016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0" y="5486400"/>
            <a:ext cx="877824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4648200"/>
            <a:ext cx="8778240" cy="685800"/>
          </a:xfrm>
        </p:spPr>
        <p:txBody>
          <a:bodyPr/>
          <a:lstStyle>
            <a:lvl1pPr algn="l"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2691" y="0"/>
            <a:ext cx="9100109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2"/>
            <a:ext cx="173736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E9717E89-1D92-4CB2-8893-FF8AE25F8B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34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09728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-11429" y="6053140"/>
            <a:ext cx="269938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10"/>
          <p:cNvSpPr/>
          <p:nvPr/>
        </p:nvSpPr>
        <p:spPr>
          <a:xfrm>
            <a:off x="2830832" y="6043615"/>
            <a:ext cx="8141970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834640" y="4038600"/>
            <a:ext cx="7772400" cy="1828800"/>
          </a:xfrm>
        </p:spPr>
        <p:txBody>
          <a:bodyPr anchor="b"/>
          <a:lstStyle>
            <a:lvl1pPr>
              <a:defRPr sz="3600" b="1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34640" y="6050037"/>
            <a:ext cx="804672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5343" y="6210300"/>
            <a:ext cx="100584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38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40080" y="169342"/>
            <a:ext cx="9980296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572494" y="1232738"/>
            <a:ext cx="10047883" cy="5313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572494" cy="304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35916"/>
            <a:ext cx="658368" cy="27432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 eaLnBrk="1" latinLnBrk="0" hangingPunct="1">
              <a:defRPr kumimoji="0" sz="1600" b="1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092D65BA-A6BD-4478-A097-F0968B1F988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0080" y="914400"/>
            <a:ext cx="10332720" cy="304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40287" y="914400"/>
            <a:ext cx="4980090" cy="29765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Virtual Memory (24)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8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rgbClr val="FF0000"/>
        </a:buClr>
        <a:buSzPct val="80000"/>
        <a:buFont typeface="Arial" panose="020B0604020202020204" pitchFamily="34" charset="0"/>
        <a:buChar char="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mputer sitting on top of a table&#10;&#10;Description automatically generated">
            <a:extLst>
              <a:ext uri="{FF2B5EF4-FFF2-40B4-BE49-F238E27FC236}">
                <a16:creationId xmlns:a16="http://schemas.microsoft.com/office/drawing/2014/main" id="{668D8DC0-A0F8-40ED-B870-9E0CA2A34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72800" cy="6858000"/>
          </a:xfrm>
          <a:prstGeom prst="rect">
            <a:avLst/>
          </a:prstGeom>
        </p:spPr>
      </p:pic>
      <p:pic>
        <p:nvPicPr>
          <p:cNvPr id="11" name="Picture 10" descr="A black sign with white text&#10;&#10;Description automatically generated">
            <a:extLst>
              <a:ext uri="{FF2B5EF4-FFF2-40B4-BE49-F238E27FC236}">
                <a16:creationId xmlns:a16="http://schemas.microsoft.com/office/drawing/2014/main" id="{5F929E59-6A17-4939-A0C0-0D0B6A31D2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059" y="2590801"/>
            <a:ext cx="1054389" cy="105438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87EE442-E56C-4CB1-9EAB-A5D65C152D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9375">
            <a:off x="4123329" y="4746022"/>
            <a:ext cx="683867" cy="93319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EBC0667-29FC-49E9-AF68-4F67E1D84C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8024">
            <a:off x="8588591" y="4880704"/>
            <a:ext cx="683867" cy="93319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C1AC961-0EEC-45C9-A923-2A6E2DBB7C14}"/>
              </a:ext>
            </a:extLst>
          </p:cNvPr>
          <p:cNvSpPr txBox="1"/>
          <p:nvPr/>
        </p:nvSpPr>
        <p:spPr>
          <a:xfrm>
            <a:off x="276226" y="261339"/>
            <a:ext cx="48005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Welcome to</a:t>
            </a:r>
          </a:p>
          <a:p>
            <a:pPr algn="ctr" fontAlgn="base"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CS 345 Operating Systems</a:t>
            </a:r>
          </a:p>
          <a:p>
            <a:pPr algn="ctr" fontAlgn="base">
              <a:spcBef>
                <a:spcPts val="600"/>
              </a:spcBef>
            </a:pPr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  Virtual Memory (24)</a:t>
            </a:r>
          </a:p>
        </p:txBody>
      </p:sp>
    </p:spTree>
    <p:extLst>
      <p:ext uri="{BB962C8B-B14F-4D97-AF65-F5344CB8AC3E}">
        <p14:creationId xmlns:p14="http://schemas.microsoft.com/office/powerpoint/2010/main" val="1676772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vma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D55198-B871-4519-B784-473C5599A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(24)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D9DC8C9-2DCD-4AB6-8D04-0C30D3B1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5496-982B-480A-8085-B08F2CA91C2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364996" name="Picture 8" descr="P4 v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68" y="1561806"/>
            <a:ext cx="54864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7" descr="P4 vma II">
            <a:extLst>
              <a:ext uri="{FF2B5EF4-FFF2-40B4-BE49-F238E27FC236}">
                <a16:creationId xmlns:a16="http://schemas.microsoft.com/office/drawing/2014/main" id="{F71D31FF-058C-41BD-8689-5E19EF625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768" y="2310314"/>
            <a:ext cx="5821390" cy="4377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729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 Bit Table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83B3C-7B1C-4579-AAAE-161305B90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(24)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2F29D-5EF7-42E1-A25A-F2DE6050E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5496-982B-480A-8085-B08F2CA91C2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362948" name="Picture 5" descr="P4 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510" y="1452850"/>
            <a:ext cx="5743575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969810" y="3686463"/>
            <a:ext cx="4500563" cy="1355725"/>
            <a:chOff x="2398" y="2160"/>
            <a:chExt cx="2835" cy="854"/>
          </a:xfrm>
        </p:grpSpPr>
        <p:sp>
          <p:nvSpPr>
            <p:cNvPr id="1362950" name="Oval 6"/>
            <p:cNvSpPr>
              <a:spLocks noChangeArrowheads="1"/>
            </p:cNvSpPr>
            <p:nvPr/>
          </p:nvSpPr>
          <p:spPr bwMode="auto">
            <a:xfrm>
              <a:off x="2398" y="2867"/>
              <a:ext cx="161" cy="147"/>
            </a:xfrm>
            <a:prstGeom prst="ellips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362951" name="Line 7"/>
            <p:cNvSpPr>
              <a:spLocks noChangeShapeType="1"/>
            </p:cNvSpPr>
            <p:nvPr/>
          </p:nvSpPr>
          <p:spPr bwMode="auto">
            <a:xfrm flipV="1">
              <a:off x="2552" y="2297"/>
              <a:ext cx="1668" cy="637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362952" name="Text Box 8"/>
            <p:cNvSpPr txBox="1">
              <a:spLocks noChangeArrowheads="1"/>
            </p:cNvSpPr>
            <p:nvPr/>
          </p:nvSpPr>
          <p:spPr bwMode="auto">
            <a:xfrm>
              <a:off x="4215" y="2160"/>
              <a:ext cx="10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1800" b="1">
                  <a:solidFill>
                    <a:srgbClr val="FF0033"/>
                  </a:solidFill>
                </a:rPr>
                <a:t>2 Frames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049185" y="2010062"/>
            <a:ext cx="4424363" cy="1066800"/>
            <a:chOff x="2448" y="1104"/>
            <a:chExt cx="2787" cy="672"/>
          </a:xfrm>
        </p:grpSpPr>
        <p:sp>
          <p:nvSpPr>
            <p:cNvPr id="1362955" name="Line 15"/>
            <p:cNvSpPr>
              <a:spLocks noChangeShapeType="1"/>
            </p:cNvSpPr>
            <p:nvPr/>
          </p:nvSpPr>
          <p:spPr bwMode="auto">
            <a:xfrm flipV="1">
              <a:off x="2448" y="1241"/>
              <a:ext cx="1774" cy="535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362956" name="Text Box 16"/>
            <p:cNvSpPr txBox="1">
              <a:spLocks noChangeArrowheads="1"/>
            </p:cNvSpPr>
            <p:nvPr/>
          </p:nvSpPr>
          <p:spPr bwMode="auto">
            <a:xfrm>
              <a:off x="4217" y="1104"/>
              <a:ext cx="10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1800" b="1">
                  <a:solidFill>
                    <a:srgbClr val="FF0033"/>
                  </a:solidFill>
                </a:rPr>
                <a:t>0x3000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7258984" y="2391062"/>
            <a:ext cx="2209800" cy="990600"/>
            <a:chOff x="3840" y="1344"/>
            <a:chExt cx="1392" cy="624"/>
          </a:xfrm>
        </p:grpSpPr>
        <p:sp>
          <p:nvSpPr>
            <p:cNvPr id="1362958" name="Line 19"/>
            <p:cNvSpPr>
              <a:spLocks noChangeShapeType="1"/>
            </p:cNvSpPr>
            <p:nvPr/>
          </p:nvSpPr>
          <p:spPr bwMode="auto">
            <a:xfrm flipV="1">
              <a:off x="3840" y="1481"/>
              <a:ext cx="379" cy="487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362959" name="Text Box 20"/>
            <p:cNvSpPr txBox="1">
              <a:spLocks noChangeArrowheads="1"/>
            </p:cNvSpPr>
            <p:nvPr/>
          </p:nvSpPr>
          <p:spPr bwMode="auto">
            <a:xfrm>
              <a:off x="4214" y="1344"/>
              <a:ext cx="10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1800" b="1">
                  <a:solidFill>
                    <a:srgbClr val="FF0033"/>
                  </a:solidFill>
                </a:rPr>
                <a:t>0x8000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939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accessPage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EBB6E7-3554-49F8-8A6B-9B54B628A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(24)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14C64-6F65-4395-88FA-636028997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5496-982B-480A-8085-B08F2CA91C2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167149" y="1220693"/>
            <a:ext cx="4599806" cy="5244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// *************************************************************************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// read/write to swap space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int 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accessPage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(int 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pnum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, int frame, int 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rwnFlg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{	static int 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nextPage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;	// swap page size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static int 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pageReads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;	// page reads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static int 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pageWrites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;	// page writes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static unsigned short int 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swapMemory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[LC3_MAX_SWAP_MEMORY];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endParaRPr lang="en-US" sz="1200" b="1" dirty="0">
              <a:solidFill>
                <a:srgbClr val="000000"/>
              </a:solidFill>
              <a:latin typeface="Arial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if ((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nextPage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&gt;= LC3_MAX_PAGE) ||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(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pnum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&gt;= LC3_MAX_PAGE))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{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printf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("\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nVirtual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Memory Space Exceeded!  (%d)",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	LC3_MAX_PAGE);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exit(-4);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}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switch(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rwnFlg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{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case </a:t>
            </a:r>
            <a:r>
              <a:rPr lang="en-US" sz="1200" b="1" dirty="0">
                <a:solidFill>
                  <a:srgbClr val="FF0000"/>
                </a:solidFill>
                <a:latin typeface="Arial" charset="0"/>
              </a:rPr>
              <a:t>PAGE_INIT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:  	// 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init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paging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clockRPT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= 0;	// clear RPT clock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clockUPT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= 0;	// clear UPT clock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memAccess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= 0;	// memory accesses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memHits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= 0;	// memory hits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memPageFaults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= 0;	// memory faults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nextPage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= 0;	// disk swap space size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pageReads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= 0;	// disk page reads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pageWrites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= 0;	// disk page writes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return 0;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endParaRPr lang="en-US" sz="1200" b="1" dirty="0">
              <a:solidFill>
                <a:srgbClr val="000000"/>
              </a:solidFill>
              <a:latin typeface="Arial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case </a:t>
            </a:r>
            <a:r>
              <a:rPr lang="en-US" sz="1200" b="1" dirty="0">
                <a:solidFill>
                  <a:srgbClr val="FF0000"/>
                </a:solidFill>
                <a:latin typeface="Arial" charset="0"/>
              </a:rPr>
              <a:t>PAGE_GET_SIZE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:	// return swap size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909638" algn="l"/>
                <a:tab pos="2519363" algn="l"/>
                <a:tab pos="411638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return 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nextPage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;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596910" y="1374021"/>
            <a:ext cx="4461491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case </a:t>
            </a:r>
            <a:r>
              <a:rPr lang="en-US" sz="1200" b="1" dirty="0">
                <a:solidFill>
                  <a:srgbClr val="FF0000"/>
                </a:solidFill>
                <a:latin typeface="Arial" charset="0"/>
              </a:rPr>
              <a:t>PAGE_GET_READS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:	// return swap reads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return 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pageReads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endParaRPr lang="en-US" sz="1200" b="1" dirty="0">
              <a:solidFill>
                <a:srgbClr val="000000"/>
              </a:solidFill>
              <a:latin typeface="Arial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case </a:t>
            </a:r>
            <a:r>
              <a:rPr lang="en-US" sz="1200" b="1" dirty="0">
                <a:solidFill>
                  <a:srgbClr val="FF0000"/>
                </a:solidFill>
                <a:latin typeface="Arial" charset="0"/>
              </a:rPr>
              <a:t>PAGE_GET_WRITES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:	// return swap writes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return 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pageWrites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endParaRPr lang="en-US" sz="1200" b="1" dirty="0">
              <a:solidFill>
                <a:srgbClr val="000000"/>
              </a:solidFill>
              <a:latin typeface="Arial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case </a:t>
            </a:r>
            <a:r>
              <a:rPr lang="en-US" sz="1200" b="1" dirty="0">
                <a:solidFill>
                  <a:srgbClr val="FF0000"/>
                </a:solidFill>
                <a:latin typeface="Arial" charset="0"/>
              </a:rPr>
              <a:t>PAGE_GET_ADR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:	// return page address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return (int)(&amp;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swapMemory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[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pnum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&lt;&lt;6]);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endParaRPr lang="en-US" sz="1200" b="1" dirty="0">
              <a:solidFill>
                <a:srgbClr val="000000"/>
              </a:solidFill>
              <a:latin typeface="Arial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case </a:t>
            </a:r>
            <a:r>
              <a:rPr lang="en-US" sz="1200" b="1" dirty="0">
                <a:solidFill>
                  <a:srgbClr val="FF0000"/>
                </a:solidFill>
                <a:latin typeface="Arial" charset="0"/>
              </a:rPr>
              <a:t>PAGE_NEW_WRITE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:	// new write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pnum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= 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nextPage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++;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endParaRPr lang="en-US" sz="1200" b="1" dirty="0">
              <a:solidFill>
                <a:srgbClr val="000000"/>
              </a:solidFill>
              <a:latin typeface="Arial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case </a:t>
            </a:r>
            <a:r>
              <a:rPr lang="en-US" sz="1200" b="1" dirty="0">
                <a:solidFill>
                  <a:srgbClr val="FF0000"/>
                </a:solidFill>
                <a:latin typeface="Arial" charset="0"/>
              </a:rPr>
              <a:t>PAGE_OLD_WRITE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:	// write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memcpy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(&amp;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swapMemory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[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pnum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&lt;&lt;6],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	&amp;memory[frame&lt;&lt;6], 1&lt;&lt;7);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pageWrites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++;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return 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pnum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endParaRPr lang="en-US" sz="1200" b="1" dirty="0">
              <a:solidFill>
                <a:srgbClr val="000000"/>
              </a:solidFill>
              <a:latin typeface="Arial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case </a:t>
            </a:r>
            <a:r>
              <a:rPr lang="en-US" sz="1200" b="1" dirty="0">
                <a:solidFill>
                  <a:srgbClr val="FF0000"/>
                </a:solidFill>
                <a:latin typeface="Arial" charset="0"/>
              </a:rPr>
              <a:t>PAGE_READ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:	// read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memcpy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(&amp;memory[frame&lt;&lt;6],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	&amp;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swapMemory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[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pnum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&lt;&lt;6], 1&lt;&lt;7);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pageReads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++;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return 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pnum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endParaRPr lang="en-US" sz="1200" b="1" dirty="0">
              <a:solidFill>
                <a:srgbClr val="000000"/>
              </a:solidFill>
              <a:latin typeface="Arial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case </a:t>
            </a:r>
            <a:r>
              <a:rPr lang="en-US" sz="1200" b="1" dirty="0">
                <a:solidFill>
                  <a:srgbClr val="FF0000"/>
                </a:solidFill>
                <a:latin typeface="Arial" charset="0"/>
              </a:rPr>
              <a:t>PAGE_FREE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:	// free page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printf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("\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nPAGE_FREE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not implemented");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		break;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}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	return 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pnum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;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33363" algn="l"/>
                <a:tab pos="455613" algn="l"/>
                <a:tab pos="690563" algn="l"/>
                <a:tab pos="1371600" algn="l"/>
                <a:tab pos="251936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} // end </a:t>
            </a:r>
            <a:r>
              <a:rPr lang="en-US" sz="1200" b="1" dirty="0" err="1">
                <a:solidFill>
                  <a:srgbClr val="000000"/>
                </a:solidFill>
                <a:latin typeface="Arial" charset="0"/>
              </a:rPr>
              <a:t>accessPage</a:t>
            </a:r>
            <a:endParaRPr lang="en-US" sz="1200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283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 Guidelines</a:t>
            </a:r>
          </a:p>
        </p:txBody>
      </p:sp>
      <p:sp>
        <p:nvSpPr>
          <p:cNvPr id="12789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Verify a clean compilation of your LC-3 virtual memory simulator.  Validate that “</a:t>
            </a:r>
            <a:r>
              <a:rPr lang="en-US" dirty="0" err="1"/>
              <a:t>crawler.hex</a:t>
            </a:r>
            <a:r>
              <a:rPr lang="en-US" dirty="0"/>
              <a:t>” and “</a:t>
            </a:r>
            <a:r>
              <a:rPr lang="en-US" dirty="0" err="1"/>
              <a:t>memtest.hex</a:t>
            </a:r>
            <a:r>
              <a:rPr lang="en-US" dirty="0"/>
              <a:t>” programs execute properly.</a:t>
            </a:r>
          </a:p>
          <a:p>
            <a:r>
              <a:rPr lang="en-US" dirty="0"/>
              <a:t>Modify the </a:t>
            </a:r>
            <a:r>
              <a:rPr lang="en-US" dirty="0" err="1"/>
              <a:t>getMemAdr</a:t>
            </a:r>
            <a:r>
              <a:rPr lang="en-US" dirty="0"/>
              <a:t>() function to handle a 2-level, paging, virtual memory addressing.</a:t>
            </a:r>
          </a:p>
          <a:p>
            <a:r>
              <a:rPr lang="en-US" dirty="0"/>
              <a:t>Implement a clock page replacement algorithm to pick which frame is unloaded, if necessary, on a page fault.</a:t>
            </a:r>
          </a:p>
          <a:p>
            <a:r>
              <a:rPr lang="en-US" dirty="0"/>
              <a:t>Use the provided 1MB page swap table routine to simulate paged disk storage (8192 pages) or implement your own routine.</a:t>
            </a:r>
          </a:p>
          <a:p>
            <a:r>
              <a:rPr lang="en-US" dirty="0"/>
              <a:t>Use </a:t>
            </a:r>
            <a:r>
              <a:rPr lang="en-US" dirty="0" err="1"/>
              <a:t>crawler.hex</a:t>
            </a:r>
            <a:r>
              <a:rPr lang="en-US" dirty="0"/>
              <a:t> and </a:t>
            </a:r>
            <a:r>
              <a:rPr lang="en-US" dirty="0" err="1"/>
              <a:t>memtest.hex</a:t>
            </a:r>
            <a:r>
              <a:rPr lang="en-US" dirty="0"/>
              <a:t> to validate your virtual memory implementation.  Use other routines (such as </a:t>
            </a:r>
            <a:r>
              <a:rPr lang="en-US" dirty="0" err="1"/>
              <a:t>im</a:t>
            </a:r>
            <a:r>
              <a:rPr lang="en-US" dirty="0"/>
              <a:t>) to debug you implementation.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A5F630D-DB2B-4713-99D7-5811F9A55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(24)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714F69-753A-45F1-8FA0-D24BFB3C6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5496-982B-480A-8085-B08F2CA91C2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06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 Guidelines</a:t>
            </a:r>
          </a:p>
        </p:txBody>
      </p:sp>
      <p:sp>
        <p:nvSpPr>
          <p:cNvPr id="13455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 the following CLI commands to verify and validate your virtual memory system.  (Most of these routines are provided, but may require some adaptation to your system.)</a:t>
            </a:r>
          </a:p>
          <a:p>
            <a:pPr lvl="1"/>
            <a:r>
              <a:rPr lang="en-US" dirty="0" err="1"/>
              <a:t>dfm</a:t>
            </a:r>
            <a:r>
              <a:rPr lang="en-US" dirty="0"/>
              <a:t> &lt;#&gt;	Display LC3 memory frame &lt;#&gt;</a:t>
            </a:r>
          </a:p>
          <a:p>
            <a:pPr lvl="1"/>
            <a:r>
              <a:rPr lang="en-US" dirty="0" err="1"/>
              <a:t>dft</a:t>
            </a:r>
            <a:r>
              <a:rPr lang="en-US" dirty="0"/>
              <a:t>	Display frame allocation table</a:t>
            </a:r>
          </a:p>
          <a:p>
            <a:pPr lvl="1"/>
            <a:r>
              <a:rPr lang="en-US" dirty="0" err="1"/>
              <a:t>dm</a:t>
            </a:r>
            <a:r>
              <a:rPr lang="en-US" dirty="0"/>
              <a:t> &lt;</a:t>
            </a:r>
            <a:r>
              <a:rPr lang="en-US" dirty="0" err="1"/>
              <a:t>sa</a:t>
            </a:r>
            <a:r>
              <a:rPr lang="en-US" dirty="0"/>
              <a:t>&gt;,&lt;</a:t>
            </a:r>
            <a:r>
              <a:rPr lang="en-US" dirty="0" err="1"/>
              <a:t>ea</a:t>
            </a:r>
            <a:r>
              <a:rPr lang="en-US" dirty="0"/>
              <a:t>&gt;	Display physical LC3 memory from &lt;</a:t>
            </a:r>
            <a:r>
              <a:rPr lang="en-US" dirty="0" err="1"/>
              <a:t>sa</a:t>
            </a:r>
            <a:r>
              <a:rPr lang="en-US" dirty="0"/>
              <a:t>&gt; to &lt;</a:t>
            </a:r>
            <a:r>
              <a:rPr lang="en-US" dirty="0" err="1"/>
              <a:t>ea</a:t>
            </a:r>
            <a:r>
              <a:rPr lang="en-US" dirty="0"/>
              <a:t>&gt;</a:t>
            </a:r>
          </a:p>
          <a:p>
            <a:pPr lvl="1"/>
            <a:r>
              <a:rPr lang="en-US" dirty="0" err="1"/>
              <a:t>dp</a:t>
            </a:r>
            <a:r>
              <a:rPr lang="en-US" dirty="0"/>
              <a:t> &lt;#&gt;	Display page &lt;#&gt; in swap space</a:t>
            </a:r>
          </a:p>
          <a:p>
            <a:pPr lvl="1"/>
            <a:r>
              <a:rPr lang="en-US" dirty="0"/>
              <a:t>dv &lt;</a:t>
            </a:r>
            <a:r>
              <a:rPr lang="en-US" dirty="0" err="1"/>
              <a:t>sa</a:t>
            </a:r>
            <a:r>
              <a:rPr lang="en-US" dirty="0"/>
              <a:t>&gt;,&lt;</a:t>
            </a:r>
            <a:r>
              <a:rPr lang="en-US" dirty="0" err="1"/>
              <a:t>ea</a:t>
            </a:r>
            <a:r>
              <a:rPr lang="en-US" dirty="0"/>
              <a:t>&gt;	Display virtual LC3 memory &lt;</a:t>
            </a:r>
            <a:r>
              <a:rPr lang="en-US" dirty="0" err="1"/>
              <a:t>sa</a:t>
            </a:r>
            <a:r>
              <a:rPr lang="en-US" dirty="0"/>
              <a:t>&gt; to &lt;</a:t>
            </a:r>
            <a:r>
              <a:rPr lang="en-US" dirty="0" err="1"/>
              <a:t>ea</a:t>
            </a:r>
            <a:r>
              <a:rPr lang="en-US" dirty="0"/>
              <a:t>&gt;</a:t>
            </a:r>
          </a:p>
          <a:p>
            <a:pPr lvl="1"/>
            <a:r>
              <a:rPr lang="en-US" dirty="0" err="1"/>
              <a:t>im</a:t>
            </a:r>
            <a:r>
              <a:rPr lang="en-US" dirty="0"/>
              <a:t> &lt;#&gt;	</a:t>
            </a:r>
            <a:r>
              <a:rPr lang="en-US" dirty="0" err="1"/>
              <a:t>Init</a:t>
            </a:r>
            <a:r>
              <a:rPr lang="en-US" dirty="0"/>
              <a:t> LC3/Set upper LC3 memory limit</a:t>
            </a:r>
          </a:p>
          <a:p>
            <a:pPr lvl="1"/>
            <a:r>
              <a:rPr lang="en-US" dirty="0" err="1"/>
              <a:t>rpt</a:t>
            </a:r>
            <a:r>
              <a:rPr lang="en-US" dirty="0"/>
              <a:t> &lt;#&gt;	Display task &lt;#&gt; root page table</a:t>
            </a:r>
          </a:p>
          <a:p>
            <a:pPr lvl="1"/>
            <a:r>
              <a:rPr lang="en-US" dirty="0" err="1"/>
              <a:t>upt</a:t>
            </a:r>
            <a:r>
              <a:rPr lang="en-US" dirty="0"/>
              <a:t> &lt;p&gt;&lt;#&gt;	Display task &lt;p&gt; user page table &lt;#&gt;</a:t>
            </a:r>
          </a:p>
          <a:p>
            <a:pPr lvl="1"/>
            <a:r>
              <a:rPr lang="en-US" dirty="0" err="1"/>
              <a:t>vma</a:t>
            </a:r>
            <a:r>
              <a:rPr lang="en-US" dirty="0"/>
              <a:t> &lt;a&gt;	Access &lt;a&gt; and display RPTE’s and UPTE’s</a:t>
            </a:r>
          </a:p>
          <a:p>
            <a:pPr lvl="1"/>
            <a:r>
              <a:rPr lang="en-US" dirty="0" err="1"/>
              <a:t>vms</a:t>
            </a:r>
            <a:r>
              <a:rPr lang="en-US" dirty="0"/>
              <a:t>	Display LC3 statistics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798446-A236-4B32-9C1A-2FF56E3E1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(24)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9D55CE-83C4-4B1B-ACA1-E8B28268C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5496-982B-480A-8085-B08F2CA91C2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46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 Guidelines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BA332A1-34DE-44F9-A407-94BFB3ABD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(24)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F78A46-CF1A-43A1-80EC-E8FD0C54B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5496-982B-480A-8085-B08F2CA91C2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342636" name="Rectangle 172"/>
          <p:cNvSpPr>
            <a:spLocks noChangeArrowheads="1"/>
          </p:cNvSpPr>
          <p:nvPr/>
        </p:nvSpPr>
        <p:spPr bwMode="auto">
          <a:xfrm>
            <a:off x="914401" y="24361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94343" y="3726365"/>
          <a:ext cx="6141720" cy="27736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06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4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54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47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7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Crawler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Memtest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Frames: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320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320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Accesses: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Hits: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Faults: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Page Reads: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Page Writes: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Swap Pages: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56591" y="1384917"/>
            <a:ext cx="10147852" cy="2636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80000"/>
              </a:lnSpc>
              <a:buClr>
                <a:srgbClr val="3333CC"/>
              </a:buClr>
              <a:buSzPct val="150000"/>
              <a:buNone/>
            </a:pPr>
            <a:r>
              <a:rPr lang="en-US" sz="20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Demonstrate that LC-3 tasks run correctly.  Be able to dynamically change LC-3 memory size (</a:t>
            </a:r>
            <a:r>
              <a:rPr lang="en-US" sz="2000" b="1" dirty="0" err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im</a:t>
            </a:r>
            <a:r>
              <a:rPr lang="en-US" sz="20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 command) and chart resulting changes in page hits/faults.  Memory accesses, hits and faults are defined as follows:</a:t>
            </a:r>
          </a:p>
          <a:p>
            <a:pPr marL="609600" indent="-609600">
              <a:lnSpc>
                <a:spcPct val="80000"/>
              </a:lnSpc>
              <a:buClr>
                <a:srgbClr val="3333CC"/>
              </a:buClr>
              <a:buSzPct val="150000"/>
              <a:buNone/>
            </a:pPr>
            <a:endParaRPr lang="en-US" sz="800" dirty="0">
              <a:solidFill>
                <a:srgbClr val="000000"/>
              </a:solidFill>
              <a:latin typeface="Arial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  <a:buClr>
                <a:srgbClr val="3333CC"/>
              </a:buClr>
              <a:buSzPct val="150000"/>
              <a:buNone/>
            </a:pPr>
            <a:r>
              <a:rPr lang="en-US" sz="12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	Memory access (</a:t>
            </a:r>
            <a:r>
              <a:rPr lang="en-US" sz="1200" b="1" dirty="0" err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memAccess</a:t>
            </a:r>
            <a:r>
              <a:rPr lang="en-US" sz="12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) = sum of memory hits (</a:t>
            </a:r>
            <a:r>
              <a:rPr lang="en-US" sz="1200" b="1" dirty="0" err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memHits</a:t>
            </a:r>
            <a:r>
              <a:rPr lang="en-US" sz="12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) and memory faults (</a:t>
            </a:r>
            <a:r>
              <a:rPr lang="en-US" sz="1200" b="1" dirty="0" err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memPageFaults</a:t>
            </a:r>
            <a:r>
              <a:rPr lang="en-US" sz="12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).</a:t>
            </a:r>
          </a:p>
          <a:p>
            <a:pPr marL="609600" indent="-609600">
              <a:lnSpc>
                <a:spcPct val="80000"/>
              </a:lnSpc>
              <a:buClr>
                <a:srgbClr val="3333CC"/>
              </a:buClr>
              <a:buSzPct val="150000"/>
              <a:buNone/>
            </a:pPr>
            <a:r>
              <a:rPr lang="en-US" sz="12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	Hit (</a:t>
            </a:r>
            <a:r>
              <a:rPr lang="en-US" sz="1200" b="1" dirty="0" err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memHits</a:t>
            </a:r>
            <a:r>
              <a:rPr lang="en-US" sz="12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) = access to task RPT, UPT, or data frame.  (Exclude accesses below 0x3000.)</a:t>
            </a:r>
          </a:p>
          <a:p>
            <a:pPr marL="609600" indent="-609600">
              <a:lnSpc>
                <a:spcPct val="80000"/>
              </a:lnSpc>
              <a:buClr>
                <a:srgbClr val="3333CC"/>
              </a:buClr>
              <a:buSzPct val="150000"/>
              <a:buNone/>
            </a:pPr>
            <a:r>
              <a:rPr lang="en-US" sz="12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	Fault (</a:t>
            </a:r>
            <a:r>
              <a:rPr lang="en-US" sz="1200" b="1" dirty="0" err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memPageFaults</a:t>
            </a:r>
            <a:r>
              <a:rPr lang="en-US" sz="12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) = access to a task page that is undefined or not currently in a memory frame.</a:t>
            </a:r>
          </a:p>
          <a:p>
            <a:pPr marL="609600" indent="-609600">
              <a:lnSpc>
                <a:spcPct val="80000"/>
              </a:lnSpc>
              <a:buClr>
                <a:srgbClr val="3333CC"/>
              </a:buClr>
              <a:buSzPct val="150000"/>
              <a:buNone/>
            </a:pPr>
            <a:r>
              <a:rPr lang="en-US" sz="12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	Page Reads (</a:t>
            </a:r>
            <a:r>
              <a:rPr lang="en-US" sz="1200" b="1" dirty="0" err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pageReads</a:t>
            </a:r>
            <a:r>
              <a:rPr lang="en-US" sz="12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) = # pages read from swap space into memory.</a:t>
            </a:r>
          </a:p>
          <a:p>
            <a:pPr marL="609600" indent="-609600">
              <a:lnSpc>
                <a:spcPct val="80000"/>
              </a:lnSpc>
              <a:buClr>
                <a:srgbClr val="3333CC"/>
              </a:buClr>
              <a:buSzPct val="150000"/>
              <a:buNone/>
            </a:pPr>
            <a:r>
              <a:rPr lang="en-US" sz="12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	Page Writes (</a:t>
            </a:r>
            <a:r>
              <a:rPr lang="en-US" sz="1200" b="1" dirty="0" err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pageWrites</a:t>
            </a:r>
            <a:r>
              <a:rPr lang="en-US" sz="12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) = # pages written from memory to swap space.</a:t>
            </a:r>
          </a:p>
          <a:p>
            <a:pPr marL="609600" indent="-609600">
              <a:lnSpc>
                <a:spcPct val="80000"/>
              </a:lnSpc>
              <a:buClr>
                <a:srgbClr val="3333CC"/>
              </a:buClr>
              <a:buSzPct val="150000"/>
              <a:buNone/>
            </a:pPr>
            <a:r>
              <a:rPr lang="en-US" sz="12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	Swap Page (</a:t>
            </a:r>
            <a:r>
              <a:rPr lang="en-US" sz="1200" b="1" dirty="0" err="1">
                <a:solidFill>
                  <a:srgbClr val="000000"/>
                </a:solidFill>
                <a:latin typeface="Arial Narrow" pitchFamily="34" charset="0"/>
                <a:cs typeface="Times New Roman" pitchFamily="18" charset="0"/>
              </a:rPr>
              <a:t>nextPage</a:t>
            </a:r>
            <a:r>
              <a:rPr lang="en-US" sz="12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) = # of swap space pages currently allocated to swapped pages.</a:t>
            </a:r>
          </a:p>
        </p:txBody>
      </p:sp>
    </p:spTree>
    <p:extLst>
      <p:ext uri="{BB962C8B-B14F-4D97-AF65-F5344CB8AC3E}">
        <p14:creationId xmlns:p14="http://schemas.microsoft.com/office/powerpoint/2010/main" val="2419031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 Grading Criteria</a:t>
            </a:r>
          </a:p>
        </p:txBody>
      </p:sp>
      <p:sp>
        <p:nvSpPr>
          <p:cNvPr id="128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REQUIRED:</a:t>
            </a:r>
          </a:p>
          <a:p>
            <a:pPr lvl="1"/>
            <a:r>
              <a:rPr lang="en-US" sz="1600" dirty="0"/>
              <a:t>8 </a:t>
            </a:r>
            <a:r>
              <a:rPr lang="en-US" sz="1600" dirty="0" err="1"/>
              <a:t>pts</a:t>
            </a:r>
            <a:r>
              <a:rPr lang="en-US" sz="1600" dirty="0"/>
              <a:t> – Successfully execute crawler and </a:t>
            </a:r>
            <a:r>
              <a:rPr lang="en-US" sz="1600" dirty="0" err="1"/>
              <a:t>memtest</a:t>
            </a:r>
            <a:r>
              <a:rPr lang="en-US" sz="1600" dirty="0"/>
              <a:t> in 20k words (320 frames).</a:t>
            </a:r>
          </a:p>
          <a:p>
            <a:pPr lvl="1"/>
            <a:r>
              <a:rPr lang="en-US" sz="1600" dirty="0"/>
              <a:t>6 </a:t>
            </a:r>
            <a:r>
              <a:rPr lang="en-US" sz="1600" dirty="0" err="1"/>
              <a:t>pts</a:t>
            </a:r>
            <a:r>
              <a:rPr lang="en-US" sz="1600" dirty="0"/>
              <a:t> – Successfully execute crawler and </a:t>
            </a:r>
            <a:r>
              <a:rPr lang="en-US" sz="1600" dirty="0" err="1"/>
              <a:t>memtest</a:t>
            </a:r>
            <a:r>
              <a:rPr lang="en-US" sz="1600" dirty="0"/>
              <a:t> in 1k words (16 frames).</a:t>
            </a:r>
          </a:p>
          <a:p>
            <a:pPr lvl="1"/>
            <a:r>
              <a:rPr lang="en-US" sz="1600" dirty="0"/>
              <a:t>2 </a:t>
            </a:r>
            <a:r>
              <a:rPr lang="en-US" sz="1600" dirty="0" err="1"/>
              <a:t>pts</a:t>
            </a:r>
            <a:r>
              <a:rPr lang="en-US" sz="1600" dirty="0"/>
              <a:t> – Successfully execute 5 or more LC-3 tasks simultaneously in 16 frames of LC-3 memory.</a:t>
            </a:r>
          </a:p>
          <a:p>
            <a:pPr lvl="1"/>
            <a:r>
              <a:rPr lang="en-US" sz="1600" dirty="0"/>
              <a:t>2 </a:t>
            </a:r>
            <a:r>
              <a:rPr lang="en-US" sz="1600" dirty="0" err="1"/>
              <a:t>pts</a:t>
            </a:r>
            <a:r>
              <a:rPr lang="en-US" sz="1600" dirty="0"/>
              <a:t> – Correctly use the dirty bit to only write altered or new memory frames to swap space.</a:t>
            </a:r>
          </a:p>
          <a:p>
            <a:pPr lvl="1"/>
            <a:r>
              <a:rPr lang="en-US" sz="1600" dirty="0"/>
              <a:t>2 </a:t>
            </a:r>
            <a:r>
              <a:rPr lang="en-US" sz="1600" dirty="0" err="1"/>
              <a:t>pts</a:t>
            </a:r>
            <a:r>
              <a:rPr lang="en-US" sz="1600" dirty="0"/>
              <a:t> – Chart and submit the resulting memory access, hit, fault, and swap page statistics after executing crawler (and then </a:t>
            </a:r>
            <a:r>
              <a:rPr lang="en-US" sz="1600" dirty="0" err="1"/>
              <a:t>memtest</a:t>
            </a:r>
            <a:r>
              <a:rPr lang="en-US" sz="1600" dirty="0"/>
              <a:t>) in 320 and 16 frames.</a:t>
            </a:r>
          </a:p>
          <a:p>
            <a:endParaRPr lang="en-US" dirty="0"/>
          </a:p>
          <a:p>
            <a:r>
              <a:rPr lang="en-US" dirty="0"/>
              <a:t>BONUS:</a:t>
            </a:r>
          </a:p>
          <a:p>
            <a:pPr lvl="1"/>
            <a:r>
              <a:rPr lang="en-US" sz="1600" dirty="0"/>
              <a:t>+2 points – early pass-off (at least one day before due date.)</a:t>
            </a:r>
          </a:p>
          <a:p>
            <a:pPr lvl="1"/>
            <a:r>
              <a:rPr lang="en-US" sz="1600" dirty="0"/>
              <a:t>+2 points – Add a per/task frame/swap page recovery mechanism of a terminated task.</a:t>
            </a:r>
          </a:p>
          <a:p>
            <a:pPr lvl="1"/>
            <a:r>
              <a:rPr lang="en-US" sz="1600" dirty="0"/>
              <a:t>+1 point – Implement the advanced clock algorithm (Stallings, pp. 372-373).</a:t>
            </a:r>
          </a:p>
          <a:p>
            <a:pPr lvl="1"/>
            <a:r>
              <a:rPr lang="en-US" sz="1600" dirty="0"/>
              <a:t>+1 point – Implement an additional replacement policy and chart the results.</a:t>
            </a:r>
          </a:p>
          <a:p>
            <a:pPr lvl="1"/>
            <a:r>
              <a:rPr lang="en-US" sz="1600" dirty="0"/>
              <a:t>+2 points – Join the 2-frame club.  (Successfully execute 5 or more LC-3 tasks simultaneously in</a:t>
            </a:r>
          </a:p>
          <a:p>
            <a:pPr marL="366713" lvl="1" indent="0">
              <a:spcBef>
                <a:spcPts val="0"/>
              </a:spcBef>
              <a:buNone/>
            </a:pPr>
            <a:r>
              <a:rPr lang="en-US" sz="1600" dirty="0"/>
              <a:t>                       2 frames of LC-3 memory.  Chart the memory accesses, hits, and faults.)</a:t>
            </a:r>
          </a:p>
          <a:p>
            <a:pPr lvl="1"/>
            <a:r>
              <a:rPr lang="en-US" sz="1600" dirty="0"/>
              <a:t>–2 points penalty for each school day late.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CE00452-007C-4FB8-81B3-AC7E97411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(24)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2C489A-90BA-45B2-911C-845C4C802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5496-982B-480A-8085-B08F2CA91C2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206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Success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2492" y="1490133"/>
            <a:ext cx="10298707" cy="5104208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/>
              <a:t>Read and comprehend Stallings, Section 8.1. 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/>
              <a:t>Comprehend the lab specs.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dirty="0"/>
              <a:t>Discuss questions with classmates, the TA’s and/or the professor.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dirty="0"/>
              <a:t>Make sure you understand what the requirements are!</a:t>
            </a:r>
          </a:p>
          <a:p>
            <a:pPr marL="914400" lvl="1" indent="-457200"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dirty="0"/>
              <a:t>It's a tragedy to code for 20 hours and then realize you're doing everything wrong.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/>
              <a:t>Validate that the demo LC-3 simulator works for a single task with pass-through addressing (virtual equals physical) for the LC-3 by executing the commands  “crawler” and “</a:t>
            </a:r>
            <a:r>
              <a:rPr lang="en-US" dirty="0" err="1"/>
              <a:t>memtest</a:t>
            </a:r>
            <a:r>
              <a:rPr lang="en-US" dirty="0"/>
              <a:t>”.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/>
              <a:t>Design your MMU.  Break the problem down into manageable parts.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/>
              <a:t>Create and validate a “clock” mechanism that accesses all global root page tables, user page tables, and data frames.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/>
              <a:t>Implement dirty bit last – use “write-through” for all swapping of a data frame to swap space.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F0C714F-E45E-4374-B4FB-D7398D794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(24)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4555CD-18DD-4CC1-8435-F8E7E73C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5496-982B-480A-8085-B08F2CA91C2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64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9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9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6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69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69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69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69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69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69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So…</a:t>
            </a:r>
          </a:p>
        </p:txBody>
      </p:sp>
      <p:sp>
        <p:nvSpPr>
          <p:cNvPr id="12707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2493" y="1411111"/>
            <a:ext cx="10047884" cy="5183230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 startAt="7"/>
            </a:pPr>
            <a:r>
              <a:rPr lang="en-US" dirty="0"/>
              <a:t>Incrementally add support for the actual translation of virtual addresses to physical addresses with page fault detection as follows:</a:t>
            </a:r>
          </a:p>
          <a:p>
            <a:pPr marL="914400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dirty="0"/>
              <a:t>Implement page fault frame replacement using available memory frames only.  This should allow you to execute any test program in a full address space.</a:t>
            </a:r>
          </a:p>
          <a:p>
            <a:pPr marL="914400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dirty="0"/>
              <a:t>Implement clock page replacement algorithm to unload data frames to swap pages and reload with a new frame or an existing frame from swap space.  This should allow you to execute all the test programs in a 32k word address space (20k of paging frames).</a:t>
            </a:r>
          </a:p>
          <a:p>
            <a:pPr marL="914400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dirty="0"/>
              <a:t>Implement clock page replacement algorithm to unload User Page Tables when there are no physical data frame references in the UPT.  This will be necessary when running in a small physical space (16k words) with multiple tasks.</a:t>
            </a:r>
          </a:p>
          <a:p>
            <a:pPr marL="914400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dirty="0"/>
              <a:t>Implement dirty bit to minimize writing frames to swap space.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DE8A0CC-4D5F-483E-987A-0B3B50344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(24)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688AA7-EFDE-42EC-8ADA-E37651C7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5496-982B-480A-8085-B08F2CA91C2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38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70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70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70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70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70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787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Hints…</a:t>
            </a:r>
          </a:p>
        </p:txBody>
      </p:sp>
      <p:sp>
        <p:nvSpPr>
          <p:cNvPr id="12707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2493" y="1399821"/>
            <a:ext cx="10047884" cy="5194519"/>
          </a:xfrm>
        </p:spPr>
        <p:txBody>
          <a:bodyPr/>
          <a:lstStyle/>
          <a:p>
            <a:r>
              <a:rPr lang="en-US" dirty="0"/>
              <a:t>Remember to always increment your clock after finding a replacement frame.</a:t>
            </a:r>
          </a:p>
          <a:p>
            <a:r>
              <a:rPr lang="en-US" dirty="0"/>
              <a:t>Use the </a:t>
            </a:r>
            <a:r>
              <a:rPr lang="en-US" dirty="0" err="1"/>
              <a:t>vma</a:t>
            </a:r>
            <a:r>
              <a:rPr lang="en-US" dirty="0"/>
              <a:t> function to access a single virtual memory location and then display any non-zero RPT and UPT entries.</a:t>
            </a:r>
          </a:p>
          <a:p>
            <a:pPr lvl="1"/>
            <a:r>
              <a:rPr lang="en-US" dirty="0"/>
              <a:t>Implement various levels of debug trace to watch what is going on in your MMU.</a:t>
            </a:r>
          </a:p>
          <a:p>
            <a:pPr lvl="1"/>
            <a:r>
              <a:rPr lang="en-US" dirty="0"/>
              <a:t>You may use the provided display functions.</a:t>
            </a:r>
          </a:p>
          <a:p>
            <a:r>
              <a:rPr lang="en-US" dirty="0"/>
              <a:t>When swapping a user page table to swap space, add some debug “sanity check” code to validate that the UPT does not have any entries with the frame bit set.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F138F9-9A0C-44A3-8CB9-F0ABA971F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(24)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44A7F6-2E3E-483A-BC73-AED0C2858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5496-982B-480A-8085-B08F2CA91C2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46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#23: Designated Initializer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9" y="1416051"/>
            <a:ext cx="4942332" cy="2251941"/>
          </a:xfrm>
        </p:spPr>
        <p:txBody>
          <a:bodyPr/>
          <a:lstStyle/>
          <a:p>
            <a:r>
              <a:rPr lang="en-US" sz="2000" dirty="0"/>
              <a:t>If you initialize even one object / variable in the struct, all of its other variables will be initialized to default value.</a:t>
            </a:r>
          </a:p>
          <a:p>
            <a:r>
              <a:rPr lang="en-US" sz="2000" dirty="0"/>
              <a:t>If no values are initialized, all variables will contain "garbage values" (if local).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66959" y="1350818"/>
            <a:ext cx="41979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typedef struct Item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int a;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float b;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char* name;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Item;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Item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{5, 2.2, "Tom"};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5772153" y="3063014"/>
            <a:ext cx="4119996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Item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.b = 2.2,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.name = "Tom",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.a = 5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};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96894-8964-4E03-B99C-DC736000A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(24)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BF9F58-BE93-49A4-A7FA-841004C41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1A50B09-8647-418C-A282-8E668DEAFA66}"/>
              </a:ext>
            </a:extLst>
          </p:cNvPr>
          <p:cNvSpPr txBox="1">
            <a:spLocks/>
          </p:cNvSpPr>
          <p:nvPr/>
        </p:nvSpPr>
        <p:spPr bwMode="auto">
          <a:xfrm>
            <a:off x="656353" y="3558957"/>
            <a:ext cx="4942332" cy="1535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Arial" panose="020B0604020202020204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Arial" panose="020B0604020202020204" pitchFamily="34" charset="0"/>
              <a:buChar char="■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Or you can use a designated initializer (in any order.)</a:t>
            </a:r>
          </a:p>
          <a:p>
            <a:r>
              <a:rPr lang="en-US" sz="2000" dirty="0"/>
              <a:t>Omitted fields members of global or static type are implicitly initialized.</a:t>
            </a:r>
          </a:p>
        </p:txBody>
      </p:sp>
    </p:spTree>
    <p:extLst>
      <p:ext uri="{BB962C8B-B14F-4D97-AF65-F5344CB8AC3E}">
        <p14:creationId xmlns:p14="http://schemas.microsoft.com/office/powerpoint/2010/main" val="97128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40D8-BB3E-4241-8225-AB793C639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UPT Clock…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3A5E3B3-F8FF-40AA-8D55-EC9FF0274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776" y="1657350"/>
            <a:ext cx="3657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540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tabLst>
                <a:tab pos="4540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tabLst>
                <a:tab pos="4540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tabLst>
                <a:tab pos="4540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tabLst>
                <a:tab pos="4540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40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40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40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40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latin typeface="Arial" panose="020B0604020202020204" pitchFamily="34" charset="0"/>
              </a:rPr>
              <a:t>if (REFERENCED(rpte1))</a:t>
            </a:r>
          </a:p>
          <a:p>
            <a:r>
              <a:rPr lang="en-US" altLang="en-US" sz="1600" b="1" dirty="0">
                <a:latin typeface="Arial" panose="020B0604020202020204" pitchFamily="34" charset="0"/>
              </a:rPr>
              <a:t>{</a:t>
            </a:r>
          </a:p>
          <a:p>
            <a:r>
              <a:rPr lang="en-US" altLang="en-US" sz="1600" b="1" dirty="0">
                <a:latin typeface="Arial" panose="020B0604020202020204" pitchFamily="34" charset="0"/>
              </a:rPr>
              <a:t>	rpte1 = CLEAR_REF(rpte1);</a:t>
            </a:r>
          </a:p>
          <a:p>
            <a:r>
              <a:rPr lang="en-US" altLang="en-US" sz="1600" b="1" dirty="0">
                <a:latin typeface="Arial" panose="020B0604020202020204" pitchFamily="34" charset="0"/>
              </a:rPr>
              <a:t>	MEMWORD(</a:t>
            </a:r>
            <a:r>
              <a:rPr lang="en-US" altLang="en-US" sz="1600" b="1" dirty="0" err="1">
                <a:latin typeface="Arial" panose="020B0604020202020204" pitchFamily="34" charset="0"/>
              </a:rPr>
              <a:t>rpta</a:t>
            </a:r>
            <a:r>
              <a:rPr lang="en-US" altLang="en-US" sz="1600" b="1" dirty="0">
                <a:latin typeface="Arial" panose="020B0604020202020204" pitchFamily="34" charset="0"/>
              </a:rPr>
              <a:t>) = rpte1;</a:t>
            </a:r>
          </a:p>
          <a:p>
            <a:r>
              <a:rPr lang="en-US" altLang="en-US" sz="1600" b="1" dirty="0">
                <a:latin typeface="Arial" panose="020B0604020202020204" pitchFamily="34" charset="0"/>
              </a:rPr>
              <a:t>} else</a:t>
            </a:r>
          </a:p>
          <a:p>
            <a:r>
              <a:rPr lang="en-US" altLang="en-US" sz="1600" b="1" dirty="0">
                <a:latin typeface="Arial" panose="020B0604020202020204" pitchFamily="34" charset="0"/>
              </a:rPr>
              <a:t>{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8C39D7B-6560-4188-859E-2F833D4CC0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425384"/>
              </p:ext>
            </p:extLst>
          </p:nvPr>
        </p:nvGraphicFramePr>
        <p:xfrm>
          <a:off x="6229286" y="1159161"/>
          <a:ext cx="3991362" cy="5327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3" imgW="4439031" imgH="5924906" progId="Excel.Chart.8">
                  <p:embed/>
                </p:oleObj>
              </mc:Choice>
              <mc:Fallback>
                <p:oleObj name="Chart" r:id="rId3" imgW="4439031" imgH="5924906" progId="Excel.Char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8C39D7B-6560-4188-859E-2F833D4CC0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9286" y="1159161"/>
                        <a:ext cx="3991362" cy="53275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E483E7F-D8C3-465F-ABF4-9AF84F3E77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9921947"/>
              </p:ext>
            </p:extLst>
          </p:nvPr>
        </p:nvGraphicFramePr>
        <p:xfrm>
          <a:off x="516521" y="3877215"/>
          <a:ext cx="4174331" cy="1950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Worksheet" r:id="rId5" imgW="3486531" imgH="1629258" progId="Excel.Sheet.8">
                  <p:embed/>
                </p:oleObj>
              </mc:Choice>
              <mc:Fallback>
                <p:oleObj name="Worksheet" r:id="rId5" imgW="3486531" imgH="1629258" progId="Excel.Sheet.8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E483E7F-D8C3-465F-ABF4-9AF84F3E77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521" y="3877215"/>
                        <a:ext cx="4174331" cy="19503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C45C27-99D8-4D9C-B463-5DE1DFCCF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(24)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695921-23B6-4387-A76F-2841108C3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4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Virtual Paging A Dead Issue?</a:t>
            </a:r>
          </a:p>
        </p:txBody>
      </p:sp>
      <p:sp>
        <p:nvSpPr>
          <p:cNvPr id="269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0" y="1423988"/>
            <a:ext cx="9596712" cy="4908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Recent revival in page replacement research.</a:t>
            </a:r>
          </a:p>
          <a:p>
            <a:pPr lvl="1">
              <a:lnSpc>
                <a:spcPct val="90000"/>
              </a:lnSpc>
            </a:pPr>
            <a:r>
              <a:rPr lang="en-US" sz="2400" u="sng" dirty="0"/>
              <a:t>Size of primary storage has increased </a:t>
            </a:r>
            <a:r>
              <a:rPr lang="en-US" sz="2400" dirty="0"/>
              <a:t>- algorithms that require a periodic check of each and every memory frame are becoming less and less practical.</a:t>
            </a:r>
          </a:p>
          <a:p>
            <a:pPr lvl="1">
              <a:lnSpc>
                <a:spcPct val="90000"/>
              </a:lnSpc>
            </a:pPr>
            <a:r>
              <a:rPr lang="en-US" sz="2400" u="sng" dirty="0"/>
              <a:t>Memory hierarchies have grown tal</a:t>
            </a:r>
            <a:r>
              <a:rPr lang="en-US" sz="2400" dirty="0"/>
              <a:t>ler - the cost of a CPU cache miss is far more expensive. This exacerbates the previous problem.</a:t>
            </a:r>
          </a:p>
          <a:p>
            <a:pPr lvl="1">
              <a:lnSpc>
                <a:spcPct val="90000"/>
              </a:lnSpc>
            </a:pPr>
            <a:r>
              <a:rPr lang="en-US" sz="2400" u="sng" dirty="0"/>
              <a:t>Object-oriented programming techniques </a:t>
            </a:r>
            <a:r>
              <a:rPr lang="en-US" sz="2400" dirty="0"/>
              <a:t>have weakened locality of reference.</a:t>
            </a:r>
          </a:p>
          <a:p>
            <a:pPr lvl="1">
              <a:lnSpc>
                <a:spcPct val="90000"/>
              </a:lnSpc>
            </a:pPr>
            <a:r>
              <a:rPr lang="en-US" sz="2400" u="sng" dirty="0"/>
              <a:t>Sophisticated data structures </a:t>
            </a:r>
            <a:r>
              <a:rPr lang="en-US" sz="2400" dirty="0"/>
              <a:t>like trees and hash tables and the advent of garbage collection have drastically changed the memory access behavior of applications.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F3156A-3DE6-4650-9501-90D5390E8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32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9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9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9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9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9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9267" grpId="0" build="p" bldLvl="3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Improvements?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Disk access techniques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larger blocks.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Separate swap space from normal file storage - no file table lookup.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Enforce binary boundaries.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Load several consecutive sectors/pages rather than individual sectors due to seek, rotational latency.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Better Working Set model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Monitor program execution – minimize number of pages per process are needed for execution (locality).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Pre-paging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Bring in pages that are likely to be used in the near future.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Easier to guess at program startup, but may load unnecessary pages.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(24)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095F9-0B6B-4D1C-B408-7F6F48ECD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27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 Algorithm Enhancements?</a:t>
            </a:r>
          </a:p>
        </p:txBody>
      </p:sp>
      <p:sp>
        <p:nvSpPr>
          <p:cNvPr id="268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0" y="1416050"/>
            <a:ext cx="9720890" cy="4908550"/>
          </a:xfrm>
        </p:spPr>
        <p:txBody>
          <a:bodyPr/>
          <a:lstStyle/>
          <a:p>
            <a:r>
              <a:rPr lang="en-US" sz="2400" dirty="0"/>
              <a:t>Consider reference bit and dirty bit</a:t>
            </a:r>
          </a:p>
          <a:p>
            <a:r>
              <a:rPr lang="en-US" sz="2400" dirty="0"/>
              <a:t>4 possible cases (Macintosh scheme)</a:t>
            </a:r>
          </a:p>
          <a:p>
            <a:pPr lvl="1"/>
            <a:r>
              <a:rPr lang="en-US" dirty="0"/>
              <a:t>(0,0) neither modified or referenced</a:t>
            </a:r>
          </a:p>
          <a:p>
            <a:pPr lvl="1"/>
            <a:r>
              <a:rPr lang="en-US" dirty="0"/>
              <a:t>(0,1) not recently used but modified </a:t>
            </a:r>
          </a:p>
          <a:p>
            <a:pPr lvl="1"/>
            <a:r>
              <a:rPr lang="en-US" dirty="0"/>
              <a:t>(1,0) recently used but clean</a:t>
            </a:r>
          </a:p>
          <a:p>
            <a:pPr lvl="1"/>
            <a:r>
              <a:rPr lang="en-US" dirty="0"/>
              <a:t>(1,1) recently used and modified</a:t>
            </a:r>
          </a:p>
          <a:p>
            <a:r>
              <a:rPr lang="en-US" sz="2400" dirty="0"/>
              <a:t>Still use “clock algorithm”</a:t>
            </a:r>
          </a:p>
          <a:p>
            <a:pPr lvl="1"/>
            <a:r>
              <a:rPr lang="en-US" sz="2400" dirty="0"/>
              <a:t>clear only reference bit upon consideration</a:t>
            </a:r>
          </a:p>
          <a:p>
            <a:r>
              <a:rPr lang="en-US" sz="2400" dirty="0"/>
              <a:t>Add additional reference bits - 3rd, 4th,… chance</a:t>
            </a:r>
          </a:p>
          <a:p>
            <a:r>
              <a:rPr lang="en-US" sz="2400" dirty="0"/>
              <a:t>At regular intervals, clear all reference bits</a:t>
            </a:r>
          </a:p>
          <a:p>
            <a:r>
              <a:rPr lang="en-US" sz="2400" dirty="0"/>
              <a:t>A process can be in RAM if and only if all of the pages that it is currently using can be in RAM.</a:t>
            </a:r>
          </a:p>
          <a:p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57A9ED-AD31-4CF4-8A72-017F36D80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15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8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8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8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68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8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8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8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89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8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89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8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902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 Allocation</a:t>
            </a:r>
          </a:p>
        </p:txBody>
      </p:sp>
      <p:sp>
        <p:nvSpPr>
          <p:cNvPr id="269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368" y="1416050"/>
            <a:ext cx="9682254" cy="4908550"/>
          </a:xfrm>
        </p:spPr>
        <p:txBody>
          <a:bodyPr/>
          <a:lstStyle/>
          <a:p>
            <a:r>
              <a:rPr lang="en-US" sz="2800" dirty="0"/>
              <a:t>Demand allocation</a:t>
            </a:r>
          </a:p>
          <a:p>
            <a:r>
              <a:rPr lang="en-US" sz="2800" dirty="0"/>
              <a:t>Options</a:t>
            </a:r>
          </a:p>
          <a:p>
            <a:pPr lvl="1"/>
            <a:r>
              <a:rPr lang="en-US" sz="2400" dirty="0"/>
              <a:t>keep 3 empty frames, write out in background</a:t>
            </a:r>
          </a:p>
          <a:p>
            <a:r>
              <a:rPr lang="en-US" sz="2800" dirty="0"/>
              <a:t>Minimum number of frames</a:t>
            </a:r>
          </a:p>
          <a:p>
            <a:pPr lvl="1"/>
            <a:r>
              <a:rPr lang="en-US" sz="2400" dirty="0"/>
              <a:t>what is the least number of frames to allocate</a:t>
            </a:r>
          </a:p>
          <a:p>
            <a:r>
              <a:rPr lang="en-US" sz="2800" dirty="0"/>
              <a:t>Allocation Algorithms</a:t>
            </a:r>
          </a:p>
          <a:p>
            <a:pPr lvl="1"/>
            <a:r>
              <a:rPr lang="en-US" sz="2400" dirty="0"/>
              <a:t>equal allocation</a:t>
            </a:r>
          </a:p>
          <a:p>
            <a:pPr lvl="1"/>
            <a:r>
              <a:rPr lang="en-US" sz="2400" dirty="0"/>
              <a:t>proportional to storage for executable</a:t>
            </a:r>
          </a:p>
          <a:p>
            <a:pPr lvl="1"/>
            <a:r>
              <a:rPr lang="en-US" sz="2400" dirty="0"/>
              <a:t>priority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52C2CA-861F-4E4A-85B8-5804DF8EB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312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Global vs Local Allocation</a:t>
            </a:r>
          </a:p>
        </p:txBody>
      </p:sp>
      <p:sp>
        <p:nvSpPr>
          <p:cNvPr id="269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368" y="1423988"/>
            <a:ext cx="9648388" cy="4908550"/>
          </a:xfrm>
        </p:spPr>
        <p:txBody>
          <a:bodyPr/>
          <a:lstStyle/>
          <a:p>
            <a:r>
              <a:rPr lang="en-US" sz="2800" dirty="0"/>
              <a:t>Global Allocation</a:t>
            </a:r>
          </a:p>
          <a:p>
            <a:pPr lvl="1"/>
            <a:r>
              <a:rPr lang="en-US" sz="2400" dirty="0"/>
              <a:t>Replacement page is selected from among all pages in system</a:t>
            </a:r>
          </a:p>
          <a:p>
            <a:r>
              <a:rPr lang="en-US" sz="2800" dirty="0"/>
              <a:t>Local Allocation</a:t>
            </a:r>
          </a:p>
          <a:p>
            <a:pPr lvl="1"/>
            <a:r>
              <a:rPr lang="en-US" sz="2400" dirty="0"/>
              <a:t>Replacement page is selected only from the pages owned by the process</a:t>
            </a:r>
          </a:p>
          <a:p>
            <a:pPr lvl="1"/>
            <a:r>
              <a:rPr lang="en-US" sz="2400" dirty="0"/>
              <a:t>When a page fault occurs, select the page to replace from the resident set of the process that suffered the page fault.</a:t>
            </a:r>
          </a:p>
          <a:p>
            <a:r>
              <a:rPr lang="en-US" sz="2800" dirty="0"/>
              <a:t>Process controls its own page fault rate</a:t>
            </a:r>
          </a:p>
          <a:p>
            <a:r>
              <a:rPr lang="en-US" sz="2800" dirty="0"/>
              <a:t>Number of pages for a process won’t grow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(24)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21F08E-6AF1-4DF1-A54E-7B67990C8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5809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onkey programmers">
            <a:extLst>
              <a:ext uri="{FF2B5EF4-FFF2-40B4-BE49-F238E27FC236}">
                <a16:creationId xmlns:a16="http://schemas.microsoft.com/office/drawing/2014/main" id="{541F3F45-3494-4844-B869-92B6B1BEC97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8F3E42C3-0146-41D4-98D1-826C8870EFD0}"/>
              </a:ext>
            </a:extLst>
          </p:cNvPr>
          <p:cNvSpPr/>
          <p:nvPr/>
        </p:nvSpPr>
        <p:spPr>
          <a:xfrm>
            <a:off x="4434348" y="324464"/>
            <a:ext cx="2182761" cy="1229032"/>
          </a:xfrm>
          <a:prstGeom prst="cloudCallout">
            <a:avLst>
              <a:gd name="adj1" fmla="val 91605"/>
              <a:gd name="adj2" fmla="val 5210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Be Safe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DB1758-187B-4E58-A8B9-4D2448FA96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7633">
            <a:off x="7704102" y="1889526"/>
            <a:ext cx="1246948" cy="105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802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2"/>
          <p:cNvGrpSpPr/>
          <p:nvPr/>
        </p:nvGrpSpPr>
        <p:grpSpPr>
          <a:xfrm>
            <a:off x="8675688" y="2260065"/>
            <a:ext cx="1058862" cy="4173738"/>
            <a:chOff x="7761288" y="2090730"/>
            <a:chExt cx="1058862" cy="4173738"/>
          </a:xfrm>
        </p:grpSpPr>
        <p:sp>
          <p:nvSpPr>
            <p:cNvPr id="104" name="AutoShape 26"/>
            <p:cNvSpPr>
              <a:spLocks noChangeArrowheads="1"/>
            </p:cNvSpPr>
            <p:nvPr/>
          </p:nvSpPr>
          <p:spPr bwMode="auto">
            <a:xfrm>
              <a:off x="7761288" y="2090730"/>
              <a:ext cx="1058862" cy="4173738"/>
            </a:xfrm>
            <a:prstGeom prst="can">
              <a:avLst>
                <a:gd name="adj" fmla="val 50825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06" name="Rectangle 28"/>
            <p:cNvSpPr>
              <a:spLocks noChangeArrowheads="1"/>
            </p:cNvSpPr>
            <p:nvPr/>
          </p:nvSpPr>
          <p:spPr bwMode="auto">
            <a:xfrm>
              <a:off x="7912860" y="2760463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07" name="Rectangle 29"/>
            <p:cNvSpPr>
              <a:spLocks noChangeArrowheads="1"/>
            </p:cNvSpPr>
            <p:nvPr/>
          </p:nvSpPr>
          <p:spPr bwMode="auto">
            <a:xfrm>
              <a:off x="7912860" y="2991396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09" name="Rectangle 74"/>
            <p:cNvSpPr>
              <a:spLocks noChangeArrowheads="1"/>
            </p:cNvSpPr>
            <p:nvPr/>
          </p:nvSpPr>
          <p:spPr bwMode="auto">
            <a:xfrm>
              <a:off x="7912860" y="3222329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10" name="Rectangle 75"/>
            <p:cNvSpPr>
              <a:spLocks noChangeArrowheads="1"/>
            </p:cNvSpPr>
            <p:nvPr/>
          </p:nvSpPr>
          <p:spPr bwMode="auto">
            <a:xfrm>
              <a:off x="7912860" y="3453262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11" name="Rectangle 76"/>
            <p:cNvSpPr>
              <a:spLocks noChangeArrowheads="1"/>
            </p:cNvSpPr>
            <p:nvPr/>
          </p:nvSpPr>
          <p:spPr bwMode="auto">
            <a:xfrm>
              <a:off x="7912860" y="3684195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13" name="Rectangle 74"/>
            <p:cNvSpPr>
              <a:spLocks noChangeArrowheads="1"/>
            </p:cNvSpPr>
            <p:nvPr/>
          </p:nvSpPr>
          <p:spPr bwMode="auto">
            <a:xfrm>
              <a:off x="7912860" y="3915128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14" name="Rectangle 75"/>
            <p:cNvSpPr>
              <a:spLocks noChangeArrowheads="1"/>
            </p:cNvSpPr>
            <p:nvPr/>
          </p:nvSpPr>
          <p:spPr bwMode="auto">
            <a:xfrm>
              <a:off x="7912860" y="4146061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15" name="Rectangle 76"/>
            <p:cNvSpPr>
              <a:spLocks noChangeArrowheads="1"/>
            </p:cNvSpPr>
            <p:nvPr/>
          </p:nvSpPr>
          <p:spPr bwMode="auto">
            <a:xfrm>
              <a:off x="7912860" y="4376994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20" name="Rectangle 75"/>
            <p:cNvSpPr>
              <a:spLocks noChangeArrowheads="1"/>
            </p:cNvSpPr>
            <p:nvPr/>
          </p:nvSpPr>
          <p:spPr bwMode="auto">
            <a:xfrm>
              <a:off x="7912860" y="4607927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21" name="Rectangle 76"/>
            <p:cNvSpPr>
              <a:spLocks noChangeArrowheads="1"/>
            </p:cNvSpPr>
            <p:nvPr/>
          </p:nvSpPr>
          <p:spPr bwMode="auto">
            <a:xfrm>
              <a:off x="7912860" y="4838860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22" name="Rectangle 76"/>
            <p:cNvSpPr>
              <a:spLocks noChangeArrowheads="1"/>
            </p:cNvSpPr>
            <p:nvPr/>
          </p:nvSpPr>
          <p:spPr bwMode="auto">
            <a:xfrm>
              <a:off x="7912860" y="5069793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23" name="Rectangle 76"/>
            <p:cNvSpPr>
              <a:spLocks noChangeArrowheads="1"/>
            </p:cNvSpPr>
            <p:nvPr/>
          </p:nvSpPr>
          <p:spPr bwMode="auto">
            <a:xfrm>
              <a:off x="7912860" y="5300726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25" name="Rectangle 76"/>
            <p:cNvSpPr>
              <a:spLocks noChangeArrowheads="1"/>
            </p:cNvSpPr>
            <p:nvPr/>
          </p:nvSpPr>
          <p:spPr bwMode="auto">
            <a:xfrm>
              <a:off x="7912860" y="5531659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26" name="Rectangle 76"/>
            <p:cNvSpPr>
              <a:spLocks noChangeArrowheads="1"/>
            </p:cNvSpPr>
            <p:nvPr/>
          </p:nvSpPr>
          <p:spPr bwMode="auto">
            <a:xfrm>
              <a:off x="7912860" y="5762595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19" name="Rectangle 81"/>
          <p:cNvSpPr>
            <a:spLocks noChangeArrowheads="1"/>
          </p:cNvSpPr>
          <p:nvPr/>
        </p:nvSpPr>
        <p:spPr bwMode="auto">
          <a:xfrm>
            <a:off x="8820067" y="2938044"/>
            <a:ext cx="8128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#0 – x3000</a:t>
            </a:r>
          </a:p>
        </p:txBody>
      </p:sp>
      <p:sp>
        <p:nvSpPr>
          <p:cNvPr id="130" name="Rectangle 88"/>
          <p:cNvSpPr>
            <a:spLocks noChangeArrowheads="1"/>
          </p:cNvSpPr>
          <p:nvPr/>
        </p:nvSpPr>
        <p:spPr bwMode="auto">
          <a:xfrm>
            <a:off x="8819984" y="3173985"/>
            <a:ext cx="8128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>
                <a:solidFill>
                  <a:srgbClr val="1C1C1C"/>
                </a:solidFill>
                <a:latin typeface="Arial Narrow" pitchFamily="34" charset="0"/>
              </a:rPr>
              <a:t>#1 – x3040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8811962" y="3400725"/>
            <a:ext cx="833438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#2 – xD800</a:t>
            </a:r>
          </a:p>
        </p:txBody>
      </p:sp>
      <p:sp>
        <p:nvSpPr>
          <p:cNvPr id="124" name="Rectangle 97"/>
          <p:cNvSpPr>
            <a:spLocks noChangeArrowheads="1"/>
          </p:cNvSpPr>
          <p:nvPr/>
        </p:nvSpPr>
        <p:spPr bwMode="auto">
          <a:xfrm>
            <a:off x="8811965" y="3642437"/>
            <a:ext cx="839788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#3 – xD840</a:t>
            </a:r>
          </a:p>
        </p:txBody>
      </p:sp>
      <p:sp>
        <p:nvSpPr>
          <p:cNvPr id="108" name="Rectangle 97"/>
          <p:cNvSpPr>
            <a:spLocks noChangeArrowheads="1"/>
          </p:cNvSpPr>
          <p:nvPr/>
        </p:nvSpPr>
        <p:spPr bwMode="auto">
          <a:xfrm>
            <a:off x="8815280" y="3864409"/>
            <a:ext cx="790601" cy="24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#4 – UPT1</a:t>
            </a:r>
          </a:p>
        </p:txBody>
      </p:sp>
      <p:sp>
        <p:nvSpPr>
          <p:cNvPr id="2601986" name="Rectangle 2"/>
          <p:cNvSpPr>
            <a:spLocks noChangeArrowheads="1"/>
          </p:cNvSpPr>
          <p:nvPr/>
        </p:nvSpPr>
        <p:spPr bwMode="auto">
          <a:xfrm>
            <a:off x="3136900" y="1802873"/>
            <a:ext cx="140948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10_192|0____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0xxxxx|1___6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11_194|1___4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10_195|0____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10_198|0____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</p:txBody>
      </p:sp>
      <p:sp>
        <p:nvSpPr>
          <p:cNvPr id="2601987" name="Line 3"/>
          <p:cNvSpPr>
            <a:spLocks noChangeShapeType="1"/>
          </p:cNvSpPr>
          <p:nvPr/>
        </p:nvSpPr>
        <p:spPr bwMode="auto">
          <a:xfrm flipV="1">
            <a:off x="3206966" y="1815573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601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 Frames...     0x3040 </a:t>
            </a:r>
            <a:r>
              <a:rPr lang="en-US" dirty="0">
                <a:sym typeface="Wingdings"/>
              </a:rPr>
              <a:t></a:t>
            </a:r>
            <a:r>
              <a:rPr lang="en-US" dirty="0"/>
              <a:t> ??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63DD42-721D-4016-B4D8-1EA392533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(24)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A6327-A7D6-44C9-B7DF-31F9DBF70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5496-982B-480A-8085-B08F2CA91C2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601989" name="Rectangle 5"/>
          <p:cNvSpPr>
            <a:spLocks noChangeArrowheads="1"/>
          </p:cNvSpPr>
          <p:nvPr/>
        </p:nvSpPr>
        <p:spPr bwMode="auto">
          <a:xfrm>
            <a:off x="4399541" y="1821346"/>
            <a:ext cx="981222" cy="199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x0000–x07FF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x0800–x0FFF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x1000–x17FF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x1800–x1FFF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x2000–x27FF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x2800–x2FFF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x3000–x37FF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x3800–x3FFF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...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xD800–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xDFFF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xE000–xE7FF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xEFFF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xF000–xF7FF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xFFFF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2601990" name="Line 6"/>
          <p:cNvSpPr>
            <a:spLocks noChangeShapeType="1"/>
          </p:cNvSpPr>
          <p:nvPr/>
        </p:nvSpPr>
        <p:spPr bwMode="auto">
          <a:xfrm flipH="1">
            <a:off x="3184525" y="1596499"/>
            <a:ext cx="7938" cy="492442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601991" name="Rectangle 7"/>
          <p:cNvSpPr>
            <a:spLocks noChangeArrowheads="1"/>
          </p:cNvSpPr>
          <p:nvPr/>
        </p:nvSpPr>
        <p:spPr bwMode="auto">
          <a:xfrm>
            <a:off x="2708275" y="1669523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x2400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RPT0</a:t>
            </a:r>
          </a:p>
        </p:txBody>
      </p:sp>
      <p:sp>
        <p:nvSpPr>
          <p:cNvPr id="2601992" name="Rectangle 8"/>
          <p:cNvSpPr>
            <a:spLocks noChangeArrowheads="1"/>
          </p:cNvSpPr>
          <p:nvPr/>
        </p:nvSpPr>
        <p:spPr bwMode="auto">
          <a:xfrm>
            <a:off x="2705100" y="4342702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x2440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RPT1</a:t>
            </a:r>
          </a:p>
        </p:txBody>
      </p:sp>
      <p:sp>
        <p:nvSpPr>
          <p:cNvPr id="2601996" name="Rectangle 12"/>
          <p:cNvSpPr>
            <a:spLocks noChangeArrowheads="1"/>
          </p:cNvSpPr>
          <p:nvPr/>
        </p:nvSpPr>
        <p:spPr bwMode="auto">
          <a:xfrm>
            <a:off x="750869" y="1712385"/>
            <a:ext cx="7729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1C1C1C"/>
                </a:solidFill>
                <a:latin typeface="Arial Narrow" pitchFamily="34" charset="0"/>
              </a:rPr>
              <a:t>Virtual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u="sng">
                <a:solidFill>
                  <a:srgbClr val="1C1C1C"/>
                </a:solidFill>
                <a:latin typeface="Arial Narrow" pitchFamily="34" charset="0"/>
              </a:rPr>
              <a:t>Address</a:t>
            </a:r>
          </a:p>
        </p:txBody>
      </p:sp>
      <p:sp>
        <p:nvSpPr>
          <p:cNvPr id="2601997" name="Rectangle 13"/>
          <p:cNvSpPr>
            <a:spLocks noChangeArrowheads="1"/>
          </p:cNvSpPr>
          <p:nvPr/>
        </p:nvSpPr>
        <p:spPr bwMode="auto">
          <a:xfrm>
            <a:off x="1552351" y="1713973"/>
            <a:ext cx="7825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0033"/>
                </a:solidFill>
                <a:latin typeface="Arial Narrow" pitchFamily="34" charset="0"/>
              </a:rPr>
              <a:t>Physical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u="sng" dirty="0">
                <a:solidFill>
                  <a:srgbClr val="FF0033"/>
                </a:solidFill>
                <a:latin typeface="Arial Narrow" pitchFamily="34" charset="0"/>
              </a:rPr>
              <a:t>Address</a:t>
            </a:r>
          </a:p>
        </p:txBody>
      </p:sp>
      <p:sp>
        <p:nvSpPr>
          <p:cNvPr id="2602015" name="Line 31"/>
          <p:cNvSpPr>
            <a:spLocks noChangeShapeType="1"/>
          </p:cNvSpPr>
          <p:nvPr/>
        </p:nvSpPr>
        <p:spPr bwMode="auto">
          <a:xfrm flipH="1">
            <a:off x="4395340" y="1596499"/>
            <a:ext cx="7938" cy="492442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602019" name="Rectangle 35"/>
          <p:cNvSpPr>
            <a:spLocks noChangeArrowheads="1"/>
          </p:cNvSpPr>
          <p:nvPr/>
        </p:nvSpPr>
        <p:spPr bwMode="auto">
          <a:xfrm>
            <a:off x="3136900" y="4458812"/>
            <a:ext cx="140948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</p:txBody>
      </p:sp>
      <p:sp>
        <p:nvSpPr>
          <p:cNvPr id="100" name="Rectangle 10"/>
          <p:cNvSpPr>
            <a:spLocks noChangeArrowheads="1"/>
          </p:cNvSpPr>
          <p:nvPr/>
        </p:nvSpPr>
        <p:spPr bwMode="auto">
          <a:xfrm>
            <a:off x="823004" y="2148895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0x3000</a:t>
            </a:r>
          </a:p>
        </p:txBody>
      </p:sp>
      <p:sp>
        <p:nvSpPr>
          <p:cNvPr id="49" name="Line 3"/>
          <p:cNvSpPr>
            <a:spLocks noChangeShapeType="1"/>
          </p:cNvSpPr>
          <p:nvPr/>
        </p:nvSpPr>
        <p:spPr bwMode="auto">
          <a:xfrm flipV="1">
            <a:off x="3211590" y="4480165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58" name="Rectangle 11"/>
          <p:cNvSpPr>
            <a:spLocks noChangeArrowheads="1"/>
          </p:cNvSpPr>
          <p:nvPr/>
        </p:nvSpPr>
        <p:spPr bwMode="auto">
          <a:xfrm>
            <a:off x="1371668" y="2148895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x3040</a:t>
            </a:r>
          </a:p>
        </p:txBody>
      </p:sp>
      <p:sp>
        <p:nvSpPr>
          <p:cNvPr id="59" name="Rectangle 14"/>
          <p:cNvSpPr>
            <a:spLocks noChangeArrowheads="1"/>
          </p:cNvSpPr>
          <p:nvPr/>
        </p:nvSpPr>
        <p:spPr bwMode="auto">
          <a:xfrm>
            <a:off x="817631" y="2329924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0x3001</a:t>
            </a:r>
          </a:p>
        </p:txBody>
      </p:sp>
      <p:sp>
        <p:nvSpPr>
          <p:cNvPr id="60" name="Rectangle 15"/>
          <p:cNvSpPr>
            <a:spLocks noChangeArrowheads="1"/>
          </p:cNvSpPr>
          <p:nvPr/>
        </p:nvSpPr>
        <p:spPr bwMode="auto">
          <a:xfrm>
            <a:off x="1331028" y="2329924"/>
            <a:ext cx="9781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 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x3041</a:t>
            </a:r>
          </a:p>
        </p:txBody>
      </p:sp>
      <p:sp>
        <p:nvSpPr>
          <p:cNvPr id="61" name="Rectangle 62"/>
          <p:cNvSpPr>
            <a:spLocks noChangeArrowheads="1"/>
          </p:cNvSpPr>
          <p:nvPr/>
        </p:nvSpPr>
        <p:spPr bwMode="auto">
          <a:xfrm>
            <a:off x="5989014" y="1607609"/>
            <a:ext cx="985841" cy="66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10_199|1___0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0xxxxx|1___1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8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817631" y="2512804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0x3040</a:t>
            </a:r>
          </a:p>
        </p:txBody>
      </p:sp>
      <p:sp>
        <p:nvSpPr>
          <p:cNvPr id="56" name="Rectangle 15"/>
          <p:cNvSpPr>
            <a:spLocks noChangeArrowheads="1"/>
          </p:cNvSpPr>
          <p:nvPr/>
        </p:nvSpPr>
        <p:spPr bwMode="auto">
          <a:xfrm>
            <a:off x="1331028" y="2512804"/>
            <a:ext cx="9781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 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x3080</a:t>
            </a:r>
          </a:p>
        </p:txBody>
      </p:sp>
      <p:sp>
        <p:nvSpPr>
          <p:cNvPr id="57" name="Rectangle 14"/>
          <p:cNvSpPr>
            <a:spLocks noChangeArrowheads="1"/>
          </p:cNvSpPr>
          <p:nvPr/>
        </p:nvSpPr>
        <p:spPr bwMode="auto">
          <a:xfrm>
            <a:off x="817631" y="2697288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0x3041</a:t>
            </a:r>
          </a:p>
        </p:txBody>
      </p:sp>
      <p:sp>
        <p:nvSpPr>
          <p:cNvPr id="62" name="Rectangle 15"/>
          <p:cNvSpPr>
            <a:spLocks noChangeArrowheads="1"/>
          </p:cNvSpPr>
          <p:nvPr/>
        </p:nvSpPr>
        <p:spPr bwMode="auto">
          <a:xfrm>
            <a:off x="1331028" y="2697288"/>
            <a:ext cx="9781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 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x3081</a:t>
            </a:r>
          </a:p>
        </p:txBody>
      </p:sp>
      <p:sp>
        <p:nvSpPr>
          <p:cNvPr id="63" name="Rectangle 14"/>
          <p:cNvSpPr>
            <a:spLocks noChangeArrowheads="1"/>
          </p:cNvSpPr>
          <p:nvPr/>
        </p:nvSpPr>
        <p:spPr bwMode="auto">
          <a:xfrm>
            <a:off x="823004" y="2881772"/>
            <a:ext cx="7232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0xEFD2</a:t>
            </a:r>
          </a:p>
        </p:txBody>
      </p:sp>
      <p:sp>
        <p:nvSpPr>
          <p:cNvPr id="68" name="Rectangle 68"/>
          <p:cNvSpPr>
            <a:spLocks noChangeArrowheads="1"/>
          </p:cNvSpPr>
          <p:nvPr/>
        </p:nvSpPr>
        <p:spPr bwMode="auto">
          <a:xfrm>
            <a:off x="5895120" y="3408578"/>
            <a:ext cx="1122357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8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10_196|0____</a:t>
            </a:r>
          </a:p>
        </p:txBody>
      </p:sp>
      <p:sp>
        <p:nvSpPr>
          <p:cNvPr id="72" name="Rectangle 92"/>
          <p:cNvSpPr>
            <a:spLocks noChangeArrowheads="1"/>
          </p:cNvSpPr>
          <p:nvPr/>
        </p:nvSpPr>
        <p:spPr bwMode="auto">
          <a:xfrm>
            <a:off x="6038021" y="4217631"/>
            <a:ext cx="846138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xEF80-xEFFF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73" name="Rectangle 15"/>
          <p:cNvSpPr>
            <a:spLocks noChangeArrowheads="1"/>
          </p:cNvSpPr>
          <p:nvPr/>
        </p:nvSpPr>
        <p:spPr bwMode="auto">
          <a:xfrm>
            <a:off x="1371667" y="2881772"/>
            <a:ext cx="92839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x3112</a:t>
            </a:r>
          </a:p>
        </p:txBody>
      </p:sp>
      <p:sp>
        <p:nvSpPr>
          <p:cNvPr id="74" name="Rectangle 14"/>
          <p:cNvSpPr>
            <a:spLocks noChangeArrowheads="1"/>
          </p:cNvSpPr>
          <p:nvPr/>
        </p:nvSpPr>
        <p:spPr bwMode="auto">
          <a:xfrm>
            <a:off x="823003" y="3066256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0xD851</a:t>
            </a:r>
          </a:p>
        </p:txBody>
      </p:sp>
      <p:sp>
        <p:nvSpPr>
          <p:cNvPr id="84" name="Rectangle 15"/>
          <p:cNvSpPr>
            <a:spLocks noChangeArrowheads="1"/>
          </p:cNvSpPr>
          <p:nvPr/>
        </p:nvSpPr>
        <p:spPr bwMode="auto">
          <a:xfrm>
            <a:off x="1371668" y="3066256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x3191</a:t>
            </a:r>
          </a:p>
        </p:txBody>
      </p:sp>
      <p:sp>
        <p:nvSpPr>
          <p:cNvPr id="71" name="Rectangle 14"/>
          <p:cNvSpPr>
            <a:spLocks noChangeArrowheads="1"/>
          </p:cNvSpPr>
          <p:nvPr/>
        </p:nvSpPr>
        <p:spPr bwMode="auto">
          <a:xfrm>
            <a:off x="817630" y="3250740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0xD833</a:t>
            </a:r>
          </a:p>
        </p:txBody>
      </p:sp>
      <p:sp>
        <p:nvSpPr>
          <p:cNvPr id="89" name="Rectangle 15"/>
          <p:cNvSpPr>
            <a:spLocks noChangeArrowheads="1"/>
          </p:cNvSpPr>
          <p:nvPr/>
        </p:nvSpPr>
        <p:spPr bwMode="auto">
          <a:xfrm>
            <a:off x="1371668" y="3250740"/>
            <a:ext cx="9444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x31F3</a:t>
            </a:r>
          </a:p>
        </p:txBody>
      </p:sp>
      <p:sp>
        <p:nvSpPr>
          <p:cNvPr id="70" name="Rectangle 14"/>
          <p:cNvSpPr>
            <a:spLocks noChangeArrowheads="1"/>
          </p:cNvSpPr>
          <p:nvPr/>
        </p:nvSpPr>
        <p:spPr bwMode="auto">
          <a:xfrm>
            <a:off x="817631" y="3435224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0x3873</a:t>
            </a:r>
          </a:p>
        </p:txBody>
      </p:sp>
      <p:sp>
        <p:nvSpPr>
          <p:cNvPr id="75" name="Line 3"/>
          <p:cNvSpPr>
            <a:spLocks noChangeShapeType="1"/>
          </p:cNvSpPr>
          <p:nvPr/>
        </p:nvSpPr>
        <p:spPr bwMode="auto">
          <a:xfrm flipV="1">
            <a:off x="3206966" y="1815573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6" name="Rectangle 5"/>
          <p:cNvSpPr>
            <a:spLocks noChangeArrowheads="1"/>
          </p:cNvSpPr>
          <p:nvPr/>
        </p:nvSpPr>
        <p:spPr bwMode="auto">
          <a:xfrm>
            <a:off x="4399541" y="1821345"/>
            <a:ext cx="981222" cy="2664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x0000–x07FF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x0800–x0FFF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x1000–x17FF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x1800–x1FFF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x2000–x27FF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x2800–x2FFF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x3000–x37FF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x3800–x3FFF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...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xD800–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xDFFF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xE000–xE7FF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xEFFF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xF000–xF7FF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xFFFF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93" name="Line 3"/>
          <p:cNvSpPr>
            <a:spLocks noChangeShapeType="1"/>
          </p:cNvSpPr>
          <p:nvPr/>
        </p:nvSpPr>
        <p:spPr bwMode="auto">
          <a:xfrm flipV="1">
            <a:off x="3211590" y="4480165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39" name="Rectangle 15"/>
          <p:cNvSpPr>
            <a:spLocks noChangeArrowheads="1"/>
          </p:cNvSpPr>
          <p:nvPr/>
        </p:nvSpPr>
        <p:spPr bwMode="auto">
          <a:xfrm>
            <a:off x="1371668" y="3435224"/>
            <a:ext cx="9605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x30B3</a:t>
            </a:r>
          </a:p>
        </p:txBody>
      </p:sp>
      <p:sp>
        <p:nvSpPr>
          <p:cNvPr id="102" name="Rectangle 14"/>
          <p:cNvSpPr>
            <a:spLocks noChangeArrowheads="1"/>
          </p:cNvSpPr>
          <p:nvPr/>
        </p:nvSpPr>
        <p:spPr bwMode="auto">
          <a:xfrm>
            <a:off x="817631" y="3619708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0x3000</a:t>
            </a:r>
          </a:p>
        </p:txBody>
      </p:sp>
      <p:sp>
        <p:nvSpPr>
          <p:cNvPr id="117" name="Rectangle 15"/>
          <p:cNvSpPr>
            <a:spLocks noChangeArrowheads="1"/>
          </p:cNvSpPr>
          <p:nvPr/>
        </p:nvSpPr>
        <p:spPr bwMode="auto">
          <a:xfrm>
            <a:off x="1371668" y="3619708"/>
            <a:ext cx="9605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x31C0</a:t>
            </a:r>
          </a:p>
        </p:txBody>
      </p:sp>
      <p:sp>
        <p:nvSpPr>
          <p:cNvPr id="118" name="Rectangle 14"/>
          <p:cNvSpPr>
            <a:spLocks noChangeArrowheads="1"/>
          </p:cNvSpPr>
          <p:nvPr/>
        </p:nvSpPr>
        <p:spPr bwMode="auto">
          <a:xfrm>
            <a:off x="823004" y="3804192"/>
            <a:ext cx="7072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0xF7C5</a:t>
            </a:r>
          </a:p>
        </p:txBody>
      </p:sp>
      <p:sp>
        <p:nvSpPr>
          <p:cNvPr id="132" name="Rectangle 96"/>
          <p:cNvSpPr>
            <a:spLocks noChangeArrowheads="1"/>
          </p:cNvSpPr>
          <p:nvPr/>
        </p:nvSpPr>
        <p:spPr bwMode="auto">
          <a:xfrm>
            <a:off x="5897580" y="5248360"/>
            <a:ext cx="1154120" cy="66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800" b="1" dirty="0">
                <a:solidFill>
                  <a:srgbClr val="1C1C1C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10_197|0____</a:t>
            </a:r>
          </a:p>
        </p:txBody>
      </p:sp>
      <p:sp>
        <p:nvSpPr>
          <p:cNvPr id="112" name="Rectangle 101"/>
          <p:cNvSpPr>
            <a:spLocks noChangeArrowheads="1"/>
          </p:cNvSpPr>
          <p:nvPr/>
        </p:nvSpPr>
        <p:spPr bwMode="auto">
          <a:xfrm>
            <a:off x="6038021" y="4819360"/>
            <a:ext cx="846140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xF740-xF7FF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116" name="Rectangle 15"/>
          <p:cNvSpPr>
            <a:spLocks noChangeArrowheads="1"/>
          </p:cNvSpPr>
          <p:nvPr/>
        </p:nvSpPr>
        <p:spPr bwMode="auto">
          <a:xfrm>
            <a:off x="1371668" y="3804192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x3145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796540" y="2794309"/>
            <a:ext cx="370206" cy="663576"/>
            <a:chOff x="1893570" y="2624974"/>
            <a:chExt cx="370206" cy="663576"/>
          </a:xfrm>
        </p:grpSpPr>
        <p:sp>
          <p:nvSpPr>
            <p:cNvPr id="2" name="Rectangle 1"/>
            <p:cNvSpPr/>
            <p:nvPr/>
          </p:nvSpPr>
          <p:spPr bwMode="auto">
            <a:xfrm>
              <a:off x="1893570" y="2624974"/>
              <a:ext cx="370206" cy="66357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34" name="AutoShape 97"/>
            <p:cNvSpPr>
              <a:spLocks noChangeArrowheads="1"/>
            </p:cNvSpPr>
            <p:nvPr/>
          </p:nvSpPr>
          <p:spPr bwMode="auto">
            <a:xfrm>
              <a:off x="2078039" y="3108672"/>
              <a:ext cx="185737" cy="125412"/>
            </a:xfrm>
            <a:prstGeom prst="rightArrow">
              <a:avLst>
                <a:gd name="adj1" fmla="val 50000"/>
                <a:gd name="adj2" fmla="val 37025"/>
              </a:avLst>
            </a:prstGeom>
            <a:solidFill>
              <a:srgbClr val="FF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50" name="Rectangle 14"/>
          <p:cNvSpPr>
            <a:spLocks noChangeArrowheads="1"/>
          </p:cNvSpPr>
          <p:nvPr/>
        </p:nvSpPr>
        <p:spPr bwMode="auto">
          <a:xfrm>
            <a:off x="817631" y="3986409"/>
            <a:ext cx="7072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0xEFF0</a:t>
            </a:r>
          </a:p>
        </p:txBody>
      </p:sp>
      <p:sp>
        <p:nvSpPr>
          <p:cNvPr id="151" name="Rectangle 101"/>
          <p:cNvSpPr>
            <a:spLocks noChangeArrowheads="1"/>
          </p:cNvSpPr>
          <p:nvPr/>
        </p:nvSpPr>
        <p:spPr bwMode="auto">
          <a:xfrm>
            <a:off x="6038021" y="6077033"/>
            <a:ext cx="846138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x3000-x303F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156" name="Rectangle 15"/>
          <p:cNvSpPr>
            <a:spLocks noChangeArrowheads="1"/>
          </p:cNvSpPr>
          <p:nvPr/>
        </p:nvSpPr>
        <p:spPr bwMode="auto">
          <a:xfrm>
            <a:off x="1371668" y="3986409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x3130</a:t>
            </a:r>
          </a:p>
        </p:txBody>
      </p:sp>
      <p:sp>
        <p:nvSpPr>
          <p:cNvPr id="157" name="Rectangle 14"/>
          <p:cNvSpPr>
            <a:spLocks noChangeArrowheads="1"/>
          </p:cNvSpPr>
          <p:nvPr/>
        </p:nvSpPr>
        <p:spPr bwMode="auto">
          <a:xfrm>
            <a:off x="823003" y="4178565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0xD807</a:t>
            </a:r>
          </a:p>
        </p:txBody>
      </p:sp>
      <p:sp>
        <p:nvSpPr>
          <p:cNvPr id="177" name="Rectangle 15"/>
          <p:cNvSpPr>
            <a:spLocks noChangeArrowheads="1"/>
          </p:cNvSpPr>
          <p:nvPr/>
        </p:nvSpPr>
        <p:spPr bwMode="auto">
          <a:xfrm>
            <a:off x="1371668" y="4178565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x3047</a:t>
            </a:r>
          </a:p>
        </p:txBody>
      </p:sp>
      <p:grpSp>
        <p:nvGrpSpPr>
          <p:cNvPr id="178" name="Group 177"/>
          <p:cNvGrpSpPr/>
          <p:nvPr/>
        </p:nvGrpSpPr>
        <p:grpSpPr>
          <a:xfrm>
            <a:off x="3160298" y="1481447"/>
            <a:ext cx="1300356" cy="276999"/>
            <a:chOff x="512942" y="3201728"/>
            <a:chExt cx="1300356" cy="276999"/>
          </a:xfrm>
        </p:grpSpPr>
        <p:sp>
          <p:nvSpPr>
            <p:cNvPr id="179" name="Rectangle 178"/>
            <p:cNvSpPr/>
            <p:nvPr/>
          </p:nvSpPr>
          <p:spPr>
            <a:xfrm>
              <a:off x="512942" y="3201728"/>
              <a:ext cx="130035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3333CC"/>
                </a:buClr>
                <a:buSzPct val="60000"/>
              </a:pPr>
              <a:r>
                <a:rPr lang="en-US" sz="1200" b="1" i="1" dirty="0">
                  <a:solidFill>
                    <a:srgbClr val="FF0000"/>
                  </a:solidFill>
                  <a:latin typeface="Courier New" pitchFamily="49" charset="0"/>
                </a:rPr>
                <a:t>FR____|S____</a:t>
              </a: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754080" y="3212868"/>
              <a:ext cx="468398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i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Frame</a:t>
              </a:r>
              <a:endParaRPr lang="en-US" sz="900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1376579" y="3212868"/>
              <a:ext cx="410690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i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Page</a:t>
              </a:r>
              <a:endParaRPr lang="en-US" sz="900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191" name="Rectangle 97"/>
          <p:cNvSpPr>
            <a:spLocks noChangeArrowheads="1"/>
          </p:cNvSpPr>
          <p:nvPr/>
        </p:nvSpPr>
        <p:spPr bwMode="auto">
          <a:xfrm>
            <a:off x="8811963" y="4091072"/>
            <a:ext cx="819150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#5 – x3800</a:t>
            </a:r>
          </a:p>
        </p:txBody>
      </p:sp>
      <p:sp>
        <p:nvSpPr>
          <p:cNvPr id="236" name="Rectangle 73"/>
          <p:cNvSpPr>
            <a:spLocks noChangeArrowheads="1"/>
          </p:cNvSpPr>
          <p:nvPr/>
        </p:nvSpPr>
        <p:spPr bwMode="auto">
          <a:xfrm>
            <a:off x="5906445" y="2794309"/>
            <a:ext cx="1187455" cy="66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11_193|1___2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0xxxxx|1___3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8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</p:txBody>
      </p:sp>
      <p:sp>
        <p:nvSpPr>
          <p:cNvPr id="252" name="Rectangle 81"/>
          <p:cNvSpPr>
            <a:spLocks noChangeArrowheads="1"/>
          </p:cNvSpPr>
          <p:nvPr/>
        </p:nvSpPr>
        <p:spPr bwMode="auto">
          <a:xfrm>
            <a:off x="8811276" y="4328685"/>
            <a:ext cx="790601" cy="24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#6 – UPT2</a:t>
            </a:r>
          </a:p>
        </p:txBody>
      </p:sp>
      <p:sp>
        <p:nvSpPr>
          <p:cNvPr id="259" name="Rectangle 101"/>
          <p:cNvSpPr>
            <a:spLocks noChangeArrowheads="1"/>
          </p:cNvSpPr>
          <p:nvPr/>
        </p:nvSpPr>
        <p:spPr bwMode="auto">
          <a:xfrm>
            <a:off x="6038022" y="2376097"/>
            <a:ext cx="845873" cy="3076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xD800-xD83F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grpSp>
        <p:nvGrpSpPr>
          <p:cNvPr id="175" name="Group 174"/>
          <p:cNvGrpSpPr/>
          <p:nvPr/>
        </p:nvGrpSpPr>
        <p:grpSpPr>
          <a:xfrm>
            <a:off x="5409614" y="1367899"/>
            <a:ext cx="1600518" cy="5284787"/>
            <a:chOff x="4495214" y="1198563"/>
            <a:chExt cx="1600518" cy="5284787"/>
          </a:xfrm>
        </p:grpSpPr>
        <p:sp>
          <p:nvSpPr>
            <p:cNvPr id="176" name="Rectangle 36"/>
            <p:cNvSpPr>
              <a:spLocks noChangeArrowheads="1"/>
            </p:cNvSpPr>
            <p:nvPr/>
          </p:nvSpPr>
          <p:spPr bwMode="auto">
            <a:xfrm>
              <a:off x="4495214" y="1274763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FF0000"/>
                  </a:solidFill>
                  <a:latin typeface="Arial Narrow" pitchFamily="34" charset="0"/>
                </a:rPr>
                <a:t>x3000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FF0000"/>
                  </a:solidFill>
                  <a:latin typeface="Arial Narrow" pitchFamily="34" charset="0"/>
                </a:rPr>
                <a:t>(192)</a:t>
              </a:r>
            </a:p>
          </p:txBody>
        </p:sp>
        <p:sp>
          <p:nvSpPr>
            <p:cNvPr id="183" name="Rectangle 37"/>
            <p:cNvSpPr>
              <a:spLocks noChangeArrowheads="1"/>
            </p:cNvSpPr>
            <p:nvPr/>
          </p:nvSpPr>
          <p:spPr bwMode="auto">
            <a:xfrm>
              <a:off x="4495214" y="2508250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x3080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(194)</a:t>
              </a:r>
            </a:p>
          </p:txBody>
        </p:sp>
        <p:sp>
          <p:nvSpPr>
            <p:cNvPr id="184" name="Rectangle 38"/>
            <p:cNvSpPr>
              <a:spLocks noChangeArrowheads="1"/>
            </p:cNvSpPr>
            <p:nvPr/>
          </p:nvSpPr>
          <p:spPr bwMode="auto">
            <a:xfrm>
              <a:off x="4495214" y="1890713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x3040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(193)</a:t>
              </a:r>
            </a:p>
          </p:txBody>
        </p:sp>
        <p:sp>
          <p:nvSpPr>
            <p:cNvPr id="193" name="Rectangle 39"/>
            <p:cNvSpPr>
              <a:spLocks noChangeArrowheads="1"/>
            </p:cNvSpPr>
            <p:nvPr/>
          </p:nvSpPr>
          <p:spPr bwMode="auto">
            <a:xfrm>
              <a:off x="4495214" y="3124200"/>
              <a:ext cx="5540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x30C0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(195)</a:t>
              </a:r>
            </a:p>
          </p:txBody>
        </p:sp>
        <p:sp>
          <p:nvSpPr>
            <p:cNvPr id="195" name="Line 40"/>
            <p:cNvSpPr>
              <a:spLocks noChangeShapeType="1"/>
            </p:cNvSpPr>
            <p:nvPr/>
          </p:nvSpPr>
          <p:spPr bwMode="auto">
            <a:xfrm flipV="1">
              <a:off x="4996863" y="1420812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99" name="Line 41"/>
            <p:cNvSpPr>
              <a:spLocks noChangeShapeType="1"/>
            </p:cNvSpPr>
            <p:nvPr/>
          </p:nvSpPr>
          <p:spPr bwMode="auto">
            <a:xfrm flipH="1">
              <a:off x="6083362" y="1201738"/>
              <a:ext cx="7937" cy="525303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0" name="Line 42"/>
            <p:cNvSpPr>
              <a:spLocks noChangeShapeType="1"/>
            </p:cNvSpPr>
            <p:nvPr/>
          </p:nvSpPr>
          <p:spPr bwMode="auto">
            <a:xfrm flipH="1">
              <a:off x="4993689" y="1198563"/>
              <a:ext cx="7938" cy="525303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1" name="Rectangle 43"/>
            <p:cNvSpPr>
              <a:spLocks noChangeArrowheads="1"/>
            </p:cNvSpPr>
            <p:nvPr/>
          </p:nvSpPr>
          <p:spPr bwMode="auto">
            <a:xfrm>
              <a:off x="4495214" y="3741738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x3100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(196)</a:t>
              </a:r>
            </a:p>
          </p:txBody>
        </p:sp>
        <p:sp>
          <p:nvSpPr>
            <p:cNvPr id="218" name="Rectangle 44"/>
            <p:cNvSpPr>
              <a:spLocks noChangeArrowheads="1"/>
            </p:cNvSpPr>
            <p:nvPr/>
          </p:nvSpPr>
          <p:spPr bwMode="auto">
            <a:xfrm>
              <a:off x="4495214" y="4357688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x3140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(197)</a:t>
              </a:r>
            </a:p>
          </p:txBody>
        </p:sp>
        <p:sp>
          <p:nvSpPr>
            <p:cNvPr id="219" name="Rectangle 45"/>
            <p:cNvSpPr>
              <a:spLocks noChangeArrowheads="1"/>
            </p:cNvSpPr>
            <p:nvPr/>
          </p:nvSpPr>
          <p:spPr bwMode="auto">
            <a:xfrm>
              <a:off x="4495214" y="4975225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x3180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(198)</a:t>
              </a:r>
            </a:p>
          </p:txBody>
        </p:sp>
        <p:sp>
          <p:nvSpPr>
            <p:cNvPr id="220" name="Rectangle 46"/>
            <p:cNvSpPr>
              <a:spLocks noChangeArrowheads="1"/>
            </p:cNvSpPr>
            <p:nvPr/>
          </p:nvSpPr>
          <p:spPr bwMode="auto">
            <a:xfrm>
              <a:off x="4495214" y="5591175"/>
              <a:ext cx="5540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x31C0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(199)</a:t>
              </a:r>
            </a:p>
          </p:txBody>
        </p:sp>
        <p:sp>
          <p:nvSpPr>
            <p:cNvPr id="221" name="Rectangle 47"/>
            <p:cNvSpPr>
              <a:spLocks noChangeArrowheads="1"/>
            </p:cNvSpPr>
            <p:nvPr/>
          </p:nvSpPr>
          <p:spPr bwMode="auto">
            <a:xfrm>
              <a:off x="4495214" y="6208713"/>
              <a:ext cx="5334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x3200</a:t>
              </a:r>
            </a:p>
          </p:txBody>
        </p:sp>
        <p:sp>
          <p:nvSpPr>
            <p:cNvPr id="222" name="Line 50"/>
            <p:cNvSpPr>
              <a:spLocks noChangeShapeType="1"/>
            </p:cNvSpPr>
            <p:nvPr/>
          </p:nvSpPr>
          <p:spPr bwMode="auto">
            <a:xfrm flipV="1">
              <a:off x="4998451" y="2035173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3" name="Line 51"/>
            <p:cNvSpPr>
              <a:spLocks noChangeShapeType="1"/>
            </p:cNvSpPr>
            <p:nvPr/>
          </p:nvSpPr>
          <p:spPr bwMode="auto">
            <a:xfrm flipV="1">
              <a:off x="4996864" y="2651124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4" name="Line 52"/>
            <p:cNvSpPr>
              <a:spLocks noChangeShapeType="1"/>
            </p:cNvSpPr>
            <p:nvPr/>
          </p:nvSpPr>
          <p:spPr bwMode="auto">
            <a:xfrm flipV="1">
              <a:off x="4996864" y="3265487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5" name="Line 53"/>
            <p:cNvSpPr>
              <a:spLocks noChangeShapeType="1"/>
            </p:cNvSpPr>
            <p:nvPr/>
          </p:nvSpPr>
          <p:spPr bwMode="auto">
            <a:xfrm flipV="1">
              <a:off x="4998452" y="3879848"/>
              <a:ext cx="1097280" cy="1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6" name="Line 54"/>
            <p:cNvSpPr>
              <a:spLocks noChangeShapeType="1"/>
            </p:cNvSpPr>
            <p:nvPr/>
          </p:nvSpPr>
          <p:spPr bwMode="auto">
            <a:xfrm flipV="1">
              <a:off x="4995276" y="4495798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7" name="Line 55"/>
            <p:cNvSpPr>
              <a:spLocks noChangeShapeType="1"/>
            </p:cNvSpPr>
            <p:nvPr/>
          </p:nvSpPr>
          <p:spPr bwMode="auto">
            <a:xfrm flipV="1">
              <a:off x="4993689" y="5111748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8" name="Line 56"/>
            <p:cNvSpPr>
              <a:spLocks noChangeShapeType="1"/>
            </p:cNvSpPr>
            <p:nvPr/>
          </p:nvSpPr>
          <p:spPr bwMode="auto">
            <a:xfrm flipV="1">
              <a:off x="4992101" y="5726112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9" name="Line 56"/>
            <p:cNvSpPr>
              <a:spLocks noChangeShapeType="1"/>
            </p:cNvSpPr>
            <p:nvPr/>
          </p:nvSpPr>
          <p:spPr bwMode="auto">
            <a:xfrm flipV="1">
              <a:off x="4987489" y="6346031"/>
              <a:ext cx="1097280" cy="35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01" name="Rectangle 14"/>
          <p:cNvSpPr>
            <a:spLocks noChangeArrowheads="1"/>
          </p:cNvSpPr>
          <p:nvPr/>
        </p:nvSpPr>
        <p:spPr bwMode="auto">
          <a:xfrm>
            <a:off x="829930" y="4372529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0x3040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8675688" y="1669524"/>
            <a:ext cx="1058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mic Sans MS" panose="030F0702030302020204" pitchFamily="66" charset="0"/>
              </a:rPr>
              <a:t>Disk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mic Sans MS" panose="030F0702030302020204" pitchFamily="66" charset="0"/>
              </a:rPr>
              <a:t>Storage</a:t>
            </a:r>
          </a:p>
        </p:txBody>
      </p:sp>
    </p:spTree>
    <p:extLst>
      <p:ext uri="{BB962C8B-B14F-4D97-AF65-F5344CB8AC3E}">
        <p14:creationId xmlns:p14="http://schemas.microsoft.com/office/powerpoint/2010/main" val="726627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roup 121"/>
          <p:cNvGrpSpPr/>
          <p:nvPr/>
        </p:nvGrpSpPr>
        <p:grpSpPr>
          <a:xfrm>
            <a:off x="8675688" y="2260065"/>
            <a:ext cx="1058862" cy="4173738"/>
            <a:chOff x="7761288" y="2090730"/>
            <a:chExt cx="1058862" cy="4173738"/>
          </a:xfrm>
        </p:grpSpPr>
        <p:sp>
          <p:nvSpPr>
            <p:cNvPr id="123" name="AutoShape 26"/>
            <p:cNvSpPr>
              <a:spLocks noChangeArrowheads="1"/>
            </p:cNvSpPr>
            <p:nvPr/>
          </p:nvSpPr>
          <p:spPr bwMode="auto">
            <a:xfrm>
              <a:off x="7761288" y="2090730"/>
              <a:ext cx="1058862" cy="4173738"/>
            </a:xfrm>
            <a:prstGeom prst="can">
              <a:avLst>
                <a:gd name="adj" fmla="val 50825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25" name="Rectangle 28"/>
            <p:cNvSpPr>
              <a:spLocks noChangeArrowheads="1"/>
            </p:cNvSpPr>
            <p:nvPr/>
          </p:nvSpPr>
          <p:spPr bwMode="auto">
            <a:xfrm>
              <a:off x="7912860" y="2760463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31" name="Rectangle 29"/>
            <p:cNvSpPr>
              <a:spLocks noChangeArrowheads="1"/>
            </p:cNvSpPr>
            <p:nvPr/>
          </p:nvSpPr>
          <p:spPr bwMode="auto">
            <a:xfrm>
              <a:off x="7912860" y="2991396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33" name="Rectangle 74"/>
            <p:cNvSpPr>
              <a:spLocks noChangeArrowheads="1"/>
            </p:cNvSpPr>
            <p:nvPr/>
          </p:nvSpPr>
          <p:spPr bwMode="auto">
            <a:xfrm>
              <a:off x="7912860" y="3222329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35" name="Rectangle 75"/>
            <p:cNvSpPr>
              <a:spLocks noChangeArrowheads="1"/>
            </p:cNvSpPr>
            <p:nvPr/>
          </p:nvSpPr>
          <p:spPr bwMode="auto">
            <a:xfrm>
              <a:off x="7912860" y="3453262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36" name="Rectangle 76"/>
            <p:cNvSpPr>
              <a:spLocks noChangeArrowheads="1"/>
            </p:cNvSpPr>
            <p:nvPr/>
          </p:nvSpPr>
          <p:spPr bwMode="auto">
            <a:xfrm>
              <a:off x="7912860" y="3684195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52" name="Rectangle 74"/>
            <p:cNvSpPr>
              <a:spLocks noChangeArrowheads="1"/>
            </p:cNvSpPr>
            <p:nvPr/>
          </p:nvSpPr>
          <p:spPr bwMode="auto">
            <a:xfrm>
              <a:off x="7912860" y="3915128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53" name="Rectangle 75"/>
            <p:cNvSpPr>
              <a:spLocks noChangeArrowheads="1"/>
            </p:cNvSpPr>
            <p:nvPr/>
          </p:nvSpPr>
          <p:spPr bwMode="auto">
            <a:xfrm>
              <a:off x="7912860" y="4146061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54" name="Rectangle 76"/>
            <p:cNvSpPr>
              <a:spLocks noChangeArrowheads="1"/>
            </p:cNvSpPr>
            <p:nvPr/>
          </p:nvSpPr>
          <p:spPr bwMode="auto">
            <a:xfrm>
              <a:off x="7912860" y="4376994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55" name="Rectangle 75"/>
            <p:cNvSpPr>
              <a:spLocks noChangeArrowheads="1"/>
            </p:cNvSpPr>
            <p:nvPr/>
          </p:nvSpPr>
          <p:spPr bwMode="auto">
            <a:xfrm>
              <a:off x="7912860" y="4607927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58" name="Rectangle 76"/>
            <p:cNvSpPr>
              <a:spLocks noChangeArrowheads="1"/>
            </p:cNvSpPr>
            <p:nvPr/>
          </p:nvSpPr>
          <p:spPr bwMode="auto">
            <a:xfrm>
              <a:off x="7912860" y="4838860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59" name="Rectangle 76"/>
            <p:cNvSpPr>
              <a:spLocks noChangeArrowheads="1"/>
            </p:cNvSpPr>
            <p:nvPr/>
          </p:nvSpPr>
          <p:spPr bwMode="auto">
            <a:xfrm>
              <a:off x="7912860" y="5069793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60" name="Rectangle 76"/>
            <p:cNvSpPr>
              <a:spLocks noChangeArrowheads="1"/>
            </p:cNvSpPr>
            <p:nvPr/>
          </p:nvSpPr>
          <p:spPr bwMode="auto">
            <a:xfrm>
              <a:off x="7912860" y="5300726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61" name="Rectangle 76"/>
            <p:cNvSpPr>
              <a:spLocks noChangeArrowheads="1"/>
            </p:cNvSpPr>
            <p:nvPr/>
          </p:nvSpPr>
          <p:spPr bwMode="auto">
            <a:xfrm>
              <a:off x="7912860" y="5531659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62" name="Rectangle 76"/>
            <p:cNvSpPr>
              <a:spLocks noChangeArrowheads="1"/>
            </p:cNvSpPr>
            <p:nvPr/>
          </p:nvSpPr>
          <p:spPr bwMode="auto">
            <a:xfrm>
              <a:off x="7912860" y="5762595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19" name="Rectangle 81"/>
          <p:cNvSpPr>
            <a:spLocks noChangeArrowheads="1"/>
          </p:cNvSpPr>
          <p:nvPr/>
        </p:nvSpPr>
        <p:spPr bwMode="auto">
          <a:xfrm>
            <a:off x="8820067" y="2938044"/>
            <a:ext cx="8128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#0 – x3000</a:t>
            </a:r>
          </a:p>
        </p:txBody>
      </p:sp>
      <p:sp>
        <p:nvSpPr>
          <p:cNvPr id="130" name="Rectangle 88"/>
          <p:cNvSpPr>
            <a:spLocks noChangeArrowheads="1"/>
          </p:cNvSpPr>
          <p:nvPr/>
        </p:nvSpPr>
        <p:spPr bwMode="auto">
          <a:xfrm>
            <a:off x="8819984" y="3173985"/>
            <a:ext cx="8128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>
                <a:solidFill>
                  <a:srgbClr val="1C1C1C"/>
                </a:solidFill>
                <a:latin typeface="Arial Narrow" pitchFamily="34" charset="0"/>
              </a:rPr>
              <a:t>#1 – x3040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8811962" y="3400725"/>
            <a:ext cx="833438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#2 – xD800</a:t>
            </a:r>
          </a:p>
        </p:txBody>
      </p:sp>
      <p:sp>
        <p:nvSpPr>
          <p:cNvPr id="124" name="Rectangle 97"/>
          <p:cNvSpPr>
            <a:spLocks noChangeArrowheads="1"/>
          </p:cNvSpPr>
          <p:nvPr/>
        </p:nvSpPr>
        <p:spPr bwMode="auto">
          <a:xfrm>
            <a:off x="8811965" y="3642437"/>
            <a:ext cx="839788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#3 – xD840</a:t>
            </a:r>
          </a:p>
        </p:txBody>
      </p:sp>
      <p:sp>
        <p:nvSpPr>
          <p:cNvPr id="108" name="Rectangle 97"/>
          <p:cNvSpPr>
            <a:spLocks noChangeArrowheads="1"/>
          </p:cNvSpPr>
          <p:nvPr/>
        </p:nvSpPr>
        <p:spPr bwMode="auto">
          <a:xfrm>
            <a:off x="8815280" y="3864409"/>
            <a:ext cx="790601" cy="24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#4 – UPT1</a:t>
            </a:r>
          </a:p>
        </p:txBody>
      </p:sp>
      <p:sp>
        <p:nvSpPr>
          <p:cNvPr id="2601986" name="Rectangle 2"/>
          <p:cNvSpPr>
            <a:spLocks noChangeArrowheads="1"/>
          </p:cNvSpPr>
          <p:nvPr/>
        </p:nvSpPr>
        <p:spPr bwMode="auto">
          <a:xfrm>
            <a:off x="3136900" y="1802873"/>
            <a:ext cx="140948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10_192|0____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0xxxxx|1___6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11_194|1___4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10_195|0____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10_198|0____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</p:txBody>
      </p:sp>
      <p:sp>
        <p:nvSpPr>
          <p:cNvPr id="2601987" name="Line 3"/>
          <p:cNvSpPr>
            <a:spLocks noChangeShapeType="1"/>
          </p:cNvSpPr>
          <p:nvPr/>
        </p:nvSpPr>
        <p:spPr bwMode="auto">
          <a:xfrm flipV="1">
            <a:off x="3206966" y="1815573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C7FE050-BE92-4AD1-ABF4-254ECFC11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 Frames...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5B569-C9EA-45E1-9C0B-221AD517B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(24)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4D1D548-B004-47D2-95B3-89A7A4AC7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5496-982B-480A-8085-B08F2CA91C2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601989" name="Rectangle 5"/>
          <p:cNvSpPr>
            <a:spLocks noChangeArrowheads="1"/>
          </p:cNvSpPr>
          <p:nvPr/>
        </p:nvSpPr>
        <p:spPr bwMode="auto">
          <a:xfrm>
            <a:off x="4399541" y="1821346"/>
            <a:ext cx="981222" cy="199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x0000–x07FF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x0800–x0FFF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x1000–x17FF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x1800–x1FFF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x2000–x27FF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x2800–x2FFF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x3000–x37FF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x3800–x3FFF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...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xD800–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xDFFF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xE000–xE7FF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xEFFF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xF000–xF7FF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xFFFF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2601990" name="Line 6"/>
          <p:cNvSpPr>
            <a:spLocks noChangeShapeType="1"/>
          </p:cNvSpPr>
          <p:nvPr/>
        </p:nvSpPr>
        <p:spPr bwMode="auto">
          <a:xfrm flipH="1">
            <a:off x="3184525" y="1596499"/>
            <a:ext cx="7938" cy="492442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601991" name="Rectangle 7"/>
          <p:cNvSpPr>
            <a:spLocks noChangeArrowheads="1"/>
          </p:cNvSpPr>
          <p:nvPr/>
        </p:nvSpPr>
        <p:spPr bwMode="auto">
          <a:xfrm>
            <a:off x="2708275" y="1669523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x2400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RPT0</a:t>
            </a:r>
          </a:p>
        </p:txBody>
      </p:sp>
      <p:sp>
        <p:nvSpPr>
          <p:cNvPr id="2601992" name="Rectangle 8"/>
          <p:cNvSpPr>
            <a:spLocks noChangeArrowheads="1"/>
          </p:cNvSpPr>
          <p:nvPr/>
        </p:nvSpPr>
        <p:spPr bwMode="auto">
          <a:xfrm>
            <a:off x="2705100" y="4342702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x2440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RPT1</a:t>
            </a:r>
          </a:p>
        </p:txBody>
      </p:sp>
      <p:sp>
        <p:nvSpPr>
          <p:cNvPr id="2601996" name="Rectangle 12"/>
          <p:cNvSpPr>
            <a:spLocks noChangeArrowheads="1"/>
          </p:cNvSpPr>
          <p:nvPr/>
        </p:nvSpPr>
        <p:spPr bwMode="auto">
          <a:xfrm>
            <a:off x="750869" y="1712385"/>
            <a:ext cx="7729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1C1C1C"/>
                </a:solidFill>
                <a:latin typeface="Arial Narrow" pitchFamily="34" charset="0"/>
              </a:rPr>
              <a:t>Virtual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u="sng">
                <a:solidFill>
                  <a:srgbClr val="1C1C1C"/>
                </a:solidFill>
                <a:latin typeface="Arial Narrow" pitchFamily="34" charset="0"/>
              </a:rPr>
              <a:t>Address</a:t>
            </a:r>
          </a:p>
        </p:txBody>
      </p:sp>
      <p:sp>
        <p:nvSpPr>
          <p:cNvPr id="2601997" name="Rectangle 13"/>
          <p:cNvSpPr>
            <a:spLocks noChangeArrowheads="1"/>
          </p:cNvSpPr>
          <p:nvPr/>
        </p:nvSpPr>
        <p:spPr bwMode="auto">
          <a:xfrm>
            <a:off x="1552351" y="1713973"/>
            <a:ext cx="7825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0033"/>
                </a:solidFill>
                <a:latin typeface="Arial Narrow" pitchFamily="34" charset="0"/>
              </a:rPr>
              <a:t>Physical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u="sng" dirty="0">
                <a:solidFill>
                  <a:srgbClr val="FF0033"/>
                </a:solidFill>
                <a:latin typeface="Arial Narrow" pitchFamily="34" charset="0"/>
              </a:rPr>
              <a:t>Address</a:t>
            </a:r>
          </a:p>
        </p:txBody>
      </p:sp>
      <p:sp>
        <p:nvSpPr>
          <p:cNvPr id="2602015" name="Line 31"/>
          <p:cNvSpPr>
            <a:spLocks noChangeShapeType="1"/>
          </p:cNvSpPr>
          <p:nvPr/>
        </p:nvSpPr>
        <p:spPr bwMode="auto">
          <a:xfrm flipH="1">
            <a:off x="4395340" y="1596499"/>
            <a:ext cx="7938" cy="492442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602019" name="Rectangle 35"/>
          <p:cNvSpPr>
            <a:spLocks noChangeArrowheads="1"/>
          </p:cNvSpPr>
          <p:nvPr/>
        </p:nvSpPr>
        <p:spPr bwMode="auto">
          <a:xfrm>
            <a:off x="3136900" y="4458812"/>
            <a:ext cx="140948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</p:txBody>
      </p:sp>
      <p:sp>
        <p:nvSpPr>
          <p:cNvPr id="100" name="Rectangle 10"/>
          <p:cNvSpPr>
            <a:spLocks noChangeArrowheads="1"/>
          </p:cNvSpPr>
          <p:nvPr/>
        </p:nvSpPr>
        <p:spPr bwMode="auto">
          <a:xfrm>
            <a:off x="823004" y="2148895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0x3000</a:t>
            </a:r>
          </a:p>
        </p:txBody>
      </p:sp>
      <p:sp>
        <p:nvSpPr>
          <p:cNvPr id="49" name="Line 3"/>
          <p:cNvSpPr>
            <a:spLocks noChangeShapeType="1"/>
          </p:cNvSpPr>
          <p:nvPr/>
        </p:nvSpPr>
        <p:spPr bwMode="auto">
          <a:xfrm flipV="1">
            <a:off x="3211590" y="4480165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58" name="Rectangle 11"/>
          <p:cNvSpPr>
            <a:spLocks noChangeArrowheads="1"/>
          </p:cNvSpPr>
          <p:nvPr/>
        </p:nvSpPr>
        <p:spPr bwMode="auto">
          <a:xfrm>
            <a:off x="1371668" y="2148895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x3040</a:t>
            </a:r>
          </a:p>
        </p:txBody>
      </p:sp>
      <p:sp>
        <p:nvSpPr>
          <p:cNvPr id="59" name="Rectangle 14"/>
          <p:cNvSpPr>
            <a:spLocks noChangeArrowheads="1"/>
          </p:cNvSpPr>
          <p:nvPr/>
        </p:nvSpPr>
        <p:spPr bwMode="auto">
          <a:xfrm>
            <a:off x="817631" y="2329924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0x3001</a:t>
            </a:r>
          </a:p>
        </p:txBody>
      </p:sp>
      <p:sp>
        <p:nvSpPr>
          <p:cNvPr id="60" name="Rectangle 15"/>
          <p:cNvSpPr>
            <a:spLocks noChangeArrowheads="1"/>
          </p:cNvSpPr>
          <p:nvPr/>
        </p:nvSpPr>
        <p:spPr bwMode="auto">
          <a:xfrm>
            <a:off x="1331028" y="2329924"/>
            <a:ext cx="9781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 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x3041</a:t>
            </a:r>
          </a:p>
        </p:txBody>
      </p:sp>
      <p:sp>
        <p:nvSpPr>
          <p:cNvPr id="61" name="Rectangle 62"/>
          <p:cNvSpPr>
            <a:spLocks noChangeArrowheads="1"/>
          </p:cNvSpPr>
          <p:nvPr/>
        </p:nvSpPr>
        <p:spPr bwMode="auto">
          <a:xfrm>
            <a:off x="5989014" y="1607609"/>
            <a:ext cx="985841" cy="66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10_199|1___0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0xxxxx|1___1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8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817631" y="2512804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0x3040</a:t>
            </a:r>
          </a:p>
        </p:txBody>
      </p:sp>
      <p:sp>
        <p:nvSpPr>
          <p:cNvPr id="56" name="Rectangle 15"/>
          <p:cNvSpPr>
            <a:spLocks noChangeArrowheads="1"/>
          </p:cNvSpPr>
          <p:nvPr/>
        </p:nvSpPr>
        <p:spPr bwMode="auto">
          <a:xfrm>
            <a:off x="1331028" y="2512804"/>
            <a:ext cx="9781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 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x3080</a:t>
            </a:r>
          </a:p>
        </p:txBody>
      </p:sp>
      <p:sp>
        <p:nvSpPr>
          <p:cNvPr id="57" name="Rectangle 14"/>
          <p:cNvSpPr>
            <a:spLocks noChangeArrowheads="1"/>
          </p:cNvSpPr>
          <p:nvPr/>
        </p:nvSpPr>
        <p:spPr bwMode="auto">
          <a:xfrm>
            <a:off x="817631" y="2697288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0x3041</a:t>
            </a:r>
          </a:p>
        </p:txBody>
      </p:sp>
      <p:sp>
        <p:nvSpPr>
          <p:cNvPr id="62" name="Rectangle 15"/>
          <p:cNvSpPr>
            <a:spLocks noChangeArrowheads="1"/>
          </p:cNvSpPr>
          <p:nvPr/>
        </p:nvSpPr>
        <p:spPr bwMode="auto">
          <a:xfrm>
            <a:off x="1331028" y="2697288"/>
            <a:ext cx="9781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 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x3081</a:t>
            </a:r>
          </a:p>
        </p:txBody>
      </p:sp>
      <p:sp>
        <p:nvSpPr>
          <p:cNvPr id="63" name="Rectangle 14"/>
          <p:cNvSpPr>
            <a:spLocks noChangeArrowheads="1"/>
          </p:cNvSpPr>
          <p:nvPr/>
        </p:nvSpPr>
        <p:spPr bwMode="auto">
          <a:xfrm>
            <a:off x="823004" y="2881772"/>
            <a:ext cx="7232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0xEFD2</a:t>
            </a:r>
          </a:p>
        </p:txBody>
      </p:sp>
      <p:sp>
        <p:nvSpPr>
          <p:cNvPr id="68" name="Rectangle 68"/>
          <p:cNvSpPr>
            <a:spLocks noChangeArrowheads="1"/>
          </p:cNvSpPr>
          <p:nvPr/>
        </p:nvSpPr>
        <p:spPr bwMode="auto">
          <a:xfrm>
            <a:off x="5895120" y="3408578"/>
            <a:ext cx="1122357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8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10_196|0____</a:t>
            </a:r>
          </a:p>
        </p:txBody>
      </p:sp>
      <p:sp>
        <p:nvSpPr>
          <p:cNvPr id="72" name="Rectangle 92"/>
          <p:cNvSpPr>
            <a:spLocks noChangeArrowheads="1"/>
          </p:cNvSpPr>
          <p:nvPr/>
        </p:nvSpPr>
        <p:spPr bwMode="auto">
          <a:xfrm>
            <a:off x="6038021" y="4217631"/>
            <a:ext cx="846138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xEF80-xEFFF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73" name="Rectangle 15"/>
          <p:cNvSpPr>
            <a:spLocks noChangeArrowheads="1"/>
          </p:cNvSpPr>
          <p:nvPr/>
        </p:nvSpPr>
        <p:spPr bwMode="auto">
          <a:xfrm>
            <a:off x="1371667" y="2881772"/>
            <a:ext cx="92839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x3112</a:t>
            </a:r>
          </a:p>
        </p:txBody>
      </p:sp>
      <p:sp>
        <p:nvSpPr>
          <p:cNvPr id="74" name="Rectangle 14"/>
          <p:cNvSpPr>
            <a:spLocks noChangeArrowheads="1"/>
          </p:cNvSpPr>
          <p:nvPr/>
        </p:nvSpPr>
        <p:spPr bwMode="auto">
          <a:xfrm>
            <a:off x="823003" y="3066256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0xD851</a:t>
            </a:r>
          </a:p>
        </p:txBody>
      </p:sp>
      <p:sp>
        <p:nvSpPr>
          <p:cNvPr id="84" name="Rectangle 15"/>
          <p:cNvSpPr>
            <a:spLocks noChangeArrowheads="1"/>
          </p:cNvSpPr>
          <p:nvPr/>
        </p:nvSpPr>
        <p:spPr bwMode="auto">
          <a:xfrm>
            <a:off x="1371668" y="3066256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x3191</a:t>
            </a:r>
          </a:p>
        </p:txBody>
      </p:sp>
      <p:sp>
        <p:nvSpPr>
          <p:cNvPr id="71" name="Rectangle 14"/>
          <p:cNvSpPr>
            <a:spLocks noChangeArrowheads="1"/>
          </p:cNvSpPr>
          <p:nvPr/>
        </p:nvSpPr>
        <p:spPr bwMode="auto">
          <a:xfrm>
            <a:off x="817630" y="3250740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0xD833</a:t>
            </a:r>
          </a:p>
        </p:txBody>
      </p:sp>
      <p:sp>
        <p:nvSpPr>
          <p:cNvPr id="89" name="Rectangle 15"/>
          <p:cNvSpPr>
            <a:spLocks noChangeArrowheads="1"/>
          </p:cNvSpPr>
          <p:nvPr/>
        </p:nvSpPr>
        <p:spPr bwMode="auto">
          <a:xfrm>
            <a:off x="1371668" y="3250740"/>
            <a:ext cx="9444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x31F3</a:t>
            </a:r>
          </a:p>
        </p:txBody>
      </p:sp>
      <p:sp>
        <p:nvSpPr>
          <p:cNvPr id="70" name="Rectangle 14"/>
          <p:cNvSpPr>
            <a:spLocks noChangeArrowheads="1"/>
          </p:cNvSpPr>
          <p:nvPr/>
        </p:nvSpPr>
        <p:spPr bwMode="auto">
          <a:xfrm>
            <a:off x="817631" y="3435224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0x3873</a:t>
            </a:r>
          </a:p>
        </p:txBody>
      </p:sp>
      <p:sp>
        <p:nvSpPr>
          <p:cNvPr id="75" name="Line 3"/>
          <p:cNvSpPr>
            <a:spLocks noChangeShapeType="1"/>
          </p:cNvSpPr>
          <p:nvPr/>
        </p:nvSpPr>
        <p:spPr bwMode="auto">
          <a:xfrm flipV="1">
            <a:off x="3206966" y="1815573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6" name="Rectangle 5"/>
          <p:cNvSpPr>
            <a:spLocks noChangeArrowheads="1"/>
          </p:cNvSpPr>
          <p:nvPr/>
        </p:nvSpPr>
        <p:spPr bwMode="auto">
          <a:xfrm>
            <a:off x="4399541" y="1821345"/>
            <a:ext cx="981222" cy="2664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x0000–x07FF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x0800–x0FFF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x1000–x17FF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x1800–x1FFF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x2000–x27FF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x2800–x2FFF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x3000–x37FF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x3800–x3FFF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...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xD800–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xDFFF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xE000–xE7FF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xEFFF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xF000–xF7FF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xFFFF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93" name="Line 3"/>
          <p:cNvSpPr>
            <a:spLocks noChangeShapeType="1"/>
          </p:cNvSpPr>
          <p:nvPr/>
        </p:nvSpPr>
        <p:spPr bwMode="auto">
          <a:xfrm flipV="1">
            <a:off x="3211590" y="4480165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39" name="Rectangle 15"/>
          <p:cNvSpPr>
            <a:spLocks noChangeArrowheads="1"/>
          </p:cNvSpPr>
          <p:nvPr/>
        </p:nvSpPr>
        <p:spPr bwMode="auto">
          <a:xfrm>
            <a:off x="1371668" y="3435224"/>
            <a:ext cx="9605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x30B3</a:t>
            </a:r>
          </a:p>
        </p:txBody>
      </p:sp>
      <p:sp>
        <p:nvSpPr>
          <p:cNvPr id="102" name="Rectangle 14"/>
          <p:cNvSpPr>
            <a:spLocks noChangeArrowheads="1"/>
          </p:cNvSpPr>
          <p:nvPr/>
        </p:nvSpPr>
        <p:spPr bwMode="auto">
          <a:xfrm>
            <a:off x="817631" y="3619708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0x3000</a:t>
            </a:r>
          </a:p>
        </p:txBody>
      </p:sp>
      <p:sp>
        <p:nvSpPr>
          <p:cNvPr id="117" name="Rectangle 15"/>
          <p:cNvSpPr>
            <a:spLocks noChangeArrowheads="1"/>
          </p:cNvSpPr>
          <p:nvPr/>
        </p:nvSpPr>
        <p:spPr bwMode="auto">
          <a:xfrm>
            <a:off x="1371668" y="3619708"/>
            <a:ext cx="9605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x31C0</a:t>
            </a:r>
          </a:p>
        </p:txBody>
      </p:sp>
      <p:sp>
        <p:nvSpPr>
          <p:cNvPr id="118" name="Rectangle 14"/>
          <p:cNvSpPr>
            <a:spLocks noChangeArrowheads="1"/>
          </p:cNvSpPr>
          <p:nvPr/>
        </p:nvSpPr>
        <p:spPr bwMode="auto">
          <a:xfrm>
            <a:off x="823004" y="3804192"/>
            <a:ext cx="7072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0xF7C5</a:t>
            </a:r>
          </a:p>
        </p:txBody>
      </p:sp>
      <p:sp>
        <p:nvSpPr>
          <p:cNvPr id="132" name="Rectangle 96"/>
          <p:cNvSpPr>
            <a:spLocks noChangeArrowheads="1"/>
          </p:cNvSpPr>
          <p:nvPr/>
        </p:nvSpPr>
        <p:spPr bwMode="auto">
          <a:xfrm>
            <a:off x="5897580" y="5248360"/>
            <a:ext cx="1154120" cy="66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800" b="1" dirty="0">
                <a:solidFill>
                  <a:srgbClr val="1C1C1C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10_197|0____</a:t>
            </a:r>
          </a:p>
        </p:txBody>
      </p:sp>
      <p:sp>
        <p:nvSpPr>
          <p:cNvPr id="112" name="Rectangle 101"/>
          <p:cNvSpPr>
            <a:spLocks noChangeArrowheads="1"/>
          </p:cNvSpPr>
          <p:nvPr/>
        </p:nvSpPr>
        <p:spPr bwMode="auto">
          <a:xfrm>
            <a:off x="6038021" y="4819360"/>
            <a:ext cx="846140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xF740-xF7FF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116" name="Rectangle 15"/>
          <p:cNvSpPr>
            <a:spLocks noChangeArrowheads="1"/>
          </p:cNvSpPr>
          <p:nvPr/>
        </p:nvSpPr>
        <p:spPr bwMode="auto">
          <a:xfrm>
            <a:off x="1371668" y="3804192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x3145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796540" y="2794309"/>
            <a:ext cx="370206" cy="663576"/>
            <a:chOff x="1893570" y="2624974"/>
            <a:chExt cx="370206" cy="663576"/>
          </a:xfrm>
        </p:grpSpPr>
        <p:sp>
          <p:nvSpPr>
            <p:cNvPr id="2" name="Rectangle 1"/>
            <p:cNvSpPr/>
            <p:nvPr/>
          </p:nvSpPr>
          <p:spPr bwMode="auto">
            <a:xfrm>
              <a:off x="1893570" y="2624974"/>
              <a:ext cx="370206" cy="66357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34" name="AutoShape 97"/>
            <p:cNvSpPr>
              <a:spLocks noChangeArrowheads="1"/>
            </p:cNvSpPr>
            <p:nvPr/>
          </p:nvSpPr>
          <p:spPr bwMode="auto">
            <a:xfrm>
              <a:off x="2078039" y="3108672"/>
              <a:ext cx="185737" cy="125412"/>
            </a:xfrm>
            <a:prstGeom prst="rightArrow">
              <a:avLst>
                <a:gd name="adj1" fmla="val 50000"/>
                <a:gd name="adj2" fmla="val 37025"/>
              </a:avLst>
            </a:prstGeom>
            <a:solidFill>
              <a:srgbClr val="FF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50" name="Rectangle 14"/>
          <p:cNvSpPr>
            <a:spLocks noChangeArrowheads="1"/>
          </p:cNvSpPr>
          <p:nvPr/>
        </p:nvSpPr>
        <p:spPr bwMode="auto">
          <a:xfrm>
            <a:off x="817631" y="3986409"/>
            <a:ext cx="7072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0xEFF0</a:t>
            </a:r>
          </a:p>
        </p:txBody>
      </p:sp>
      <p:sp>
        <p:nvSpPr>
          <p:cNvPr id="151" name="Rectangle 101"/>
          <p:cNvSpPr>
            <a:spLocks noChangeArrowheads="1"/>
          </p:cNvSpPr>
          <p:nvPr/>
        </p:nvSpPr>
        <p:spPr bwMode="auto">
          <a:xfrm>
            <a:off x="6038021" y="6077033"/>
            <a:ext cx="846138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x3000-x303F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156" name="Rectangle 15"/>
          <p:cNvSpPr>
            <a:spLocks noChangeArrowheads="1"/>
          </p:cNvSpPr>
          <p:nvPr/>
        </p:nvSpPr>
        <p:spPr bwMode="auto">
          <a:xfrm>
            <a:off x="1371668" y="3986409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x3130</a:t>
            </a:r>
          </a:p>
        </p:txBody>
      </p:sp>
      <p:sp>
        <p:nvSpPr>
          <p:cNvPr id="157" name="Rectangle 14"/>
          <p:cNvSpPr>
            <a:spLocks noChangeArrowheads="1"/>
          </p:cNvSpPr>
          <p:nvPr/>
        </p:nvSpPr>
        <p:spPr bwMode="auto">
          <a:xfrm>
            <a:off x="823003" y="4178565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0xD807</a:t>
            </a:r>
          </a:p>
        </p:txBody>
      </p:sp>
      <p:sp>
        <p:nvSpPr>
          <p:cNvPr id="177" name="Rectangle 15"/>
          <p:cNvSpPr>
            <a:spLocks noChangeArrowheads="1"/>
          </p:cNvSpPr>
          <p:nvPr/>
        </p:nvSpPr>
        <p:spPr bwMode="auto">
          <a:xfrm>
            <a:off x="1371668" y="4178565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x3047</a:t>
            </a:r>
          </a:p>
        </p:txBody>
      </p:sp>
      <p:grpSp>
        <p:nvGrpSpPr>
          <p:cNvPr id="178" name="Group 177"/>
          <p:cNvGrpSpPr/>
          <p:nvPr/>
        </p:nvGrpSpPr>
        <p:grpSpPr>
          <a:xfrm>
            <a:off x="3160298" y="1481447"/>
            <a:ext cx="1300356" cy="276999"/>
            <a:chOff x="512942" y="3201728"/>
            <a:chExt cx="1300356" cy="276999"/>
          </a:xfrm>
        </p:grpSpPr>
        <p:sp>
          <p:nvSpPr>
            <p:cNvPr id="179" name="Rectangle 178"/>
            <p:cNvSpPr/>
            <p:nvPr/>
          </p:nvSpPr>
          <p:spPr>
            <a:xfrm>
              <a:off x="512942" y="3201728"/>
              <a:ext cx="130035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3333CC"/>
                </a:buClr>
                <a:buSzPct val="60000"/>
              </a:pPr>
              <a:r>
                <a:rPr lang="en-US" sz="1200" b="1" i="1" dirty="0">
                  <a:solidFill>
                    <a:srgbClr val="FF0000"/>
                  </a:solidFill>
                  <a:latin typeface="Courier New" pitchFamily="49" charset="0"/>
                </a:rPr>
                <a:t>FR____|S____</a:t>
              </a: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754080" y="3212868"/>
              <a:ext cx="468398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i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Frame</a:t>
              </a:r>
              <a:endParaRPr lang="en-US" sz="900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1376579" y="3212868"/>
              <a:ext cx="410690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i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Page</a:t>
              </a:r>
              <a:endParaRPr lang="en-US" sz="900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191" name="Rectangle 97"/>
          <p:cNvSpPr>
            <a:spLocks noChangeArrowheads="1"/>
          </p:cNvSpPr>
          <p:nvPr/>
        </p:nvSpPr>
        <p:spPr bwMode="auto">
          <a:xfrm>
            <a:off x="8811963" y="4091072"/>
            <a:ext cx="819150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#5 – x3800</a:t>
            </a:r>
          </a:p>
        </p:txBody>
      </p:sp>
      <p:sp>
        <p:nvSpPr>
          <p:cNvPr id="236" name="Rectangle 73"/>
          <p:cNvSpPr>
            <a:spLocks noChangeArrowheads="1"/>
          </p:cNvSpPr>
          <p:nvPr/>
        </p:nvSpPr>
        <p:spPr bwMode="auto">
          <a:xfrm>
            <a:off x="5906445" y="2794309"/>
            <a:ext cx="1187455" cy="66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11_193|1___2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0xxxxx|1___3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8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</p:txBody>
      </p:sp>
      <p:sp>
        <p:nvSpPr>
          <p:cNvPr id="252" name="Rectangle 81"/>
          <p:cNvSpPr>
            <a:spLocks noChangeArrowheads="1"/>
          </p:cNvSpPr>
          <p:nvPr/>
        </p:nvSpPr>
        <p:spPr bwMode="auto">
          <a:xfrm>
            <a:off x="8811276" y="4328685"/>
            <a:ext cx="790601" cy="24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#6 – UPT2</a:t>
            </a:r>
          </a:p>
        </p:txBody>
      </p:sp>
      <p:sp>
        <p:nvSpPr>
          <p:cNvPr id="259" name="Rectangle 101"/>
          <p:cNvSpPr>
            <a:spLocks noChangeArrowheads="1"/>
          </p:cNvSpPr>
          <p:nvPr/>
        </p:nvSpPr>
        <p:spPr bwMode="auto">
          <a:xfrm>
            <a:off x="6038022" y="2376097"/>
            <a:ext cx="845873" cy="3076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xD800-xD83F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grpSp>
        <p:nvGrpSpPr>
          <p:cNvPr id="175" name="Group 174"/>
          <p:cNvGrpSpPr/>
          <p:nvPr/>
        </p:nvGrpSpPr>
        <p:grpSpPr>
          <a:xfrm>
            <a:off x="5409614" y="1367899"/>
            <a:ext cx="1600518" cy="5284787"/>
            <a:chOff x="4495214" y="1198563"/>
            <a:chExt cx="1600518" cy="5284787"/>
          </a:xfrm>
        </p:grpSpPr>
        <p:sp>
          <p:nvSpPr>
            <p:cNvPr id="176" name="Rectangle 36"/>
            <p:cNvSpPr>
              <a:spLocks noChangeArrowheads="1"/>
            </p:cNvSpPr>
            <p:nvPr/>
          </p:nvSpPr>
          <p:spPr bwMode="auto">
            <a:xfrm>
              <a:off x="4495214" y="1274763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FF0000"/>
                  </a:solidFill>
                  <a:latin typeface="Arial Narrow" pitchFamily="34" charset="0"/>
                </a:rPr>
                <a:t>x3000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FF0000"/>
                  </a:solidFill>
                  <a:latin typeface="Arial Narrow" pitchFamily="34" charset="0"/>
                </a:rPr>
                <a:t>(192)</a:t>
              </a:r>
            </a:p>
          </p:txBody>
        </p:sp>
        <p:sp>
          <p:nvSpPr>
            <p:cNvPr id="183" name="Rectangle 37"/>
            <p:cNvSpPr>
              <a:spLocks noChangeArrowheads="1"/>
            </p:cNvSpPr>
            <p:nvPr/>
          </p:nvSpPr>
          <p:spPr bwMode="auto">
            <a:xfrm>
              <a:off x="4495214" y="2508250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x3080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(194)</a:t>
              </a:r>
            </a:p>
          </p:txBody>
        </p:sp>
        <p:sp>
          <p:nvSpPr>
            <p:cNvPr id="184" name="Rectangle 38"/>
            <p:cNvSpPr>
              <a:spLocks noChangeArrowheads="1"/>
            </p:cNvSpPr>
            <p:nvPr/>
          </p:nvSpPr>
          <p:spPr bwMode="auto">
            <a:xfrm>
              <a:off x="4495214" y="1890713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x3040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(193)</a:t>
              </a:r>
            </a:p>
          </p:txBody>
        </p:sp>
        <p:sp>
          <p:nvSpPr>
            <p:cNvPr id="193" name="Rectangle 39"/>
            <p:cNvSpPr>
              <a:spLocks noChangeArrowheads="1"/>
            </p:cNvSpPr>
            <p:nvPr/>
          </p:nvSpPr>
          <p:spPr bwMode="auto">
            <a:xfrm>
              <a:off x="4495214" y="3124200"/>
              <a:ext cx="5540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x30C0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(195)</a:t>
              </a:r>
            </a:p>
          </p:txBody>
        </p:sp>
        <p:sp>
          <p:nvSpPr>
            <p:cNvPr id="195" name="Line 40"/>
            <p:cNvSpPr>
              <a:spLocks noChangeShapeType="1"/>
            </p:cNvSpPr>
            <p:nvPr/>
          </p:nvSpPr>
          <p:spPr bwMode="auto">
            <a:xfrm flipV="1">
              <a:off x="4996863" y="1420812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99" name="Line 41"/>
            <p:cNvSpPr>
              <a:spLocks noChangeShapeType="1"/>
            </p:cNvSpPr>
            <p:nvPr/>
          </p:nvSpPr>
          <p:spPr bwMode="auto">
            <a:xfrm flipH="1">
              <a:off x="6083362" y="1201738"/>
              <a:ext cx="7937" cy="525303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0" name="Line 42"/>
            <p:cNvSpPr>
              <a:spLocks noChangeShapeType="1"/>
            </p:cNvSpPr>
            <p:nvPr/>
          </p:nvSpPr>
          <p:spPr bwMode="auto">
            <a:xfrm flipH="1">
              <a:off x="4993689" y="1198563"/>
              <a:ext cx="7938" cy="525303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1" name="Rectangle 43"/>
            <p:cNvSpPr>
              <a:spLocks noChangeArrowheads="1"/>
            </p:cNvSpPr>
            <p:nvPr/>
          </p:nvSpPr>
          <p:spPr bwMode="auto">
            <a:xfrm>
              <a:off x="4495214" y="3741738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x3100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(196)</a:t>
              </a:r>
            </a:p>
          </p:txBody>
        </p:sp>
        <p:sp>
          <p:nvSpPr>
            <p:cNvPr id="218" name="Rectangle 44"/>
            <p:cNvSpPr>
              <a:spLocks noChangeArrowheads="1"/>
            </p:cNvSpPr>
            <p:nvPr/>
          </p:nvSpPr>
          <p:spPr bwMode="auto">
            <a:xfrm>
              <a:off x="4495214" y="4357688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x3140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(197)</a:t>
              </a:r>
            </a:p>
          </p:txBody>
        </p:sp>
        <p:sp>
          <p:nvSpPr>
            <p:cNvPr id="219" name="Rectangle 45"/>
            <p:cNvSpPr>
              <a:spLocks noChangeArrowheads="1"/>
            </p:cNvSpPr>
            <p:nvPr/>
          </p:nvSpPr>
          <p:spPr bwMode="auto">
            <a:xfrm>
              <a:off x="4495214" y="4975225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x3180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(198)</a:t>
              </a:r>
            </a:p>
          </p:txBody>
        </p:sp>
        <p:sp>
          <p:nvSpPr>
            <p:cNvPr id="220" name="Rectangle 46"/>
            <p:cNvSpPr>
              <a:spLocks noChangeArrowheads="1"/>
            </p:cNvSpPr>
            <p:nvPr/>
          </p:nvSpPr>
          <p:spPr bwMode="auto">
            <a:xfrm>
              <a:off x="4495214" y="5591175"/>
              <a:ext cx="5540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x31C0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(199)</a:t>
              </a:r>
            </a:p>
          </p:txBody>
        </p:sp>
        <p:sp>
          <p:nvSpPr>
            <p:cNvPr id="221" name="Rectangle 47"/>
            <p:cNvSpPr>
              <a:spLocks noChangeArrowheads="1"/>
            </p:cNvSpPr>
            <p:nvPr/>
          </p:nvSpPr>
          <p:spPr bwMode="auto">
            <a:xfrm>
              <a:off x="4495214" y="6208713"/>
              <a:ext cx="5334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x3200</a:t>
              </a:r>
            </a:p>
          </p:txBody>
        </p:sp>
        <p:sp>
          <p:nvSpPr>
            <p:cNvPr id="222" name="Line 50"/>
            <p:cNvSpPr>
              <a:spLocks noChangeShapeType="1"/>
            </p:cNvSpPr>
            <p:nvPr/>
          </p:nvSpPr>
          <p:spPr bwMode="auto">
            <a:xfrm flipV="1">
              <a:off x="4998451" y="2035173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3" name="Line 51"/>
            <p:cNvSpPr>
              <a:spLocks noChangeShapeType="1"/>
            </p:cNvSpPr>
            <p:nvPr/>
          </p:nvSpPr>
          <p:spPr bwMode="auto">
            <a:xfrm flipV="1">
              <a:off x="4996864" y="2651124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4" name="Line 52"/>
            <p:cNvSpPr>
              <a:spLocks noChangeShapeType="1"/>
            </p:cNvSpPr>
            <p:nvPr/>
          </p:nvSpPr>
          <p:spPr bwMode="auto">
            <a:xfrm flipV="1">
              <a:off x="4996864" y="3265487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5" name="Line 53"/>
            <p:cNvSpPr>
              <a:spLocks noChangeShapeType="1"/>
            </p:cNvSpPr>
            <p:nvPr/>
          </p:nvSpPr>
          <p:spPr bwMode="auto">
            <a:xfrm flipV="1">
              <a:off x="4998452" y="3879848"/>
              <a:ext cx="1097280" cy="1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6" name="Line 54"/>
            <p:cNvSpPr>
              <a:spLocks noChangeShapeType="1"/>
            </p:cNvSpPr>
            <p:nvPr/>
          </p:nvSpPr>
          <p:spPr bwMode="auto">
            <a:xfrm flipV="1">
              <a:off x="4995276" y="4495798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7" name="Line 55"/>
            <p:cNvSpPr>
              <a:spLocks noChangeShapeType="1"/>
            </p:cNvSpPr>
            <p:nvPr/>
          </p:nvSpPr>
          <p:spPr bwMode="auto">
            <a:xfrm flipV="1">
              <a:off x="4993689" y="5111748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8" name="Line 56"/>
            <p:cNvSpPr>
              <a:spLocks noChangeShapeType="1"/>
            </p:cNvSpPr>
            <p:nvPr/>
          </p:nvSpPr>
          <p:spPr bwMode="auto">
            <a:xfrm flipV="1">
              <a:off x="4992101" y="5726112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9" name="Line 56"/>
            <p:cNvSpPr>
              <a:spLocks noChangeShapeType="1"/>
            </p:cNvSpPr>
            <p:nvPr/>
          </p:nvSpPr>
          <p:spPr bwMode="auto">
            <a:xfrm flipV="1">
              <a:off x="4987489" y="6346031"/>
              <a:ext cx="1097280" cy="35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01" name="Rectangle 14"/>
          <p:cNvSpPr>
            <a:spLocks noChangeArrowheads="1"/>
          </p:cNvSpPr>
          <p:nvPr/>
        </p:nvSpPr>
        <p:spPr bwMode="auto">
          <a:xfrm>
            <a:off x="829930" y="4372529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0x3040</a:t>
            </a:r>
          </a:p>
        </p:txBody>
      </p:sp>
      <p:sp>
        <p:nvSpPr>
          <p:cNvPr id="103" name="Rectangle 15"/>
          <p:cNvSpPr>
            <a:spLocks noChangeArrowheads="1"/>
          </p:cNvSpPr>
          <p:nvPr/>
        </p:nvSpPr>
        <p:spPr bwMode="auto">
          <a:xfrm>
            <a:off x="1378594" y="4372529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FF0000"/>
                </a:solidFill>
                <a:latin typeface="Arial Narrow" pitchFamily="34" charset="0"/>
              </a:rPr>
              <a:t>x3100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803467" y="3035659"/>
            <a:ext cx="995189" cy="1031830"/>
            <a:chOff x="1889066" y="2866324"/>
            <a:chExt cx="995189" cy="1031830"/>
          </a:xfrm>
        </p:grpSpPr>
        <p:sp>
          <p:nvSpPr>
            <p:cNvPr id="4" name="Rectangle 3"/>
            <p:cNvSpPr/>
            <p:nvPr/>
          </p:nvSpPr>
          <p:spPr>
            <a:xfrm>
              <a:off x="2326410" y="3319994"/>
              <a:ext cx="557845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0000"/>
                  </a:solidFill>
                  <a:latin typeface="Courier New" pitchFamily="49" charset="0"/>
                </a:rPr>
                <a:t>10_194</a:t>
              </a:r>
              <a:endParaRPr lang="en-US" sz="1200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1889066" y="2866324"/>
              <a:ext cx="370206" cy="1031830"/>
              <a:chOff x="1893570" y="2256720"/>
              <a:chExt cx="370206" cy="1031830"/>
            </a:xfrm>
          </p:grpSpPr>
          <p:sp>
            <p:nvSpPr>
              <p:cNvPr id="106" name="Rectangle 105"/>
              <p:cNvSpPr/>
              <p:nvPr/>
            </p:nvSpPr>
            <p:spPr bwMode="auto">
              <a:xfrm>
                <a:off x="1893570" y="2256720"/>
                <a:ext cx="370206" cy="103183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07" name="AutoShape 97"/>
              <p:cNvSpPr>
                <a:spLocks noChangeArrowheads="1"/>
              </p:cNvSpPr>
              <p:nvPr/>
            </p:nvSpPr>
            <p:spPr bwMode="auto">
              <a:xfrm>
                <a:off x="2067879" y="3108672"/>
                <a:ext cx="185737" cy="125412"/>
              </a:xfrm>
              <a:prstGeom prst="rightArrow">
                <a:avLst>
                  <a:gd name="adj1" fmla="val 50000"/>
                  <a:gd name="adj2" fmla="val 37025"/>
                </a:avLst>
              </a:prstGeom>
              <a:solidFill>
                <a:srgbClr val="FF00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ahoma" pitchFamily="34" charset="0"/>
                </a:endParaRPr>
              </a:p>
            </p:txBody>
          </p:sp>
        </p:grpSp>
      </p:grpSp>
      <p:grpSp>
        <p:nvGrpSpPr>
          <p:cNvPr id="109" name="Group 94"/>
          <p:cNvGrpSpPr>
            <a:grpSpLocks/>
          </p:cNvGrpSpPr>
          <p:nvPr/>
        </p:nvGrpSpPr>
        <p:grpSpPr bwMode="auto">
          <a:xfrm>
            <a:off x="5933825" y="3870476"/>
            <a:ext cx="3717925" cy="931879"/>
            <a:chOff x="3177" y="2232"/>
            <a:chExt cx="2342" cy="587"/>
          </a:xfrm>
        </p:grpSpPr>
        <p:sp>
          <p:nvSpPr>
            <p:cNvPr id="110" name="Line 95"/>
            <p:cNvSpPr>
              <a:spLocks noChangeShapeType="1"/>
            </p:cNvSpPr>
            <p:nvPr/>
          </p:nvSpPr>
          <p:spPr bwMode="auto">
            <a:xfrm>
              <a:off x="3851" y="2530"/>
              <a:ext cx="1139" cy="203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11" name="Rectangle 96"/>
            <p:cNvSpPr>
              <a:spLocks noChangeArrowheads="1"/>
            </p:cNvSpPr>
            <p:nvPr/>
          </p:nvSpPr>
          <p:spPr bwMode="auto">
            <a:xfrm>
              <a:off x="3212" y="2232"/>
              <a:ext cx="582" cy="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0033"/>
                  </a:solidFill>
                  <a:latin typeface="Courier New" pitchFamily="49" charset="0"/>
                </a:rPr>
                <a:t>0xxxxx|1___7</a:t>
              </a:r>
            </a:p>
          </p:txBody>
        </p:sp>
        <p:sp>
          <p:nvSpPr>
            <p:cNvPr id="113" name="Rectangle 97"/>
            <p:cNvSpPr>
              <a:spLocks noChangeArrowheads="1"/>
            </p:cNvSpPr>
            <p:nvPr/>
          </p:nvSpPr>
          <p:spPr bwMode="auto">
            <a:xfrm>
              <a:off x="4990" y="2668"/>
              <a:ext cx="529" cy="1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CF01"/>
                </a:buClr>
                <a:buSzPct val="75000"/>
              </a:pPr>
              <a:r>
                <a:rPr lang="en-US" sz="1200" b="1" dirty="0">
                  <a:solidFill>
                    <a:srgbClr val="1C1C1C"/>
                  </a:solidFill>
                  <a:latin typeface="Arial Narrow" pitchFamily="34" charset="0"/>
                </a:rPr>
                <a:t>#7 – xEF80</a:t>
              </a:r>
            </a:p>
          </p:txBody>
        </p:sp>
        <p:sp>
          <p:nvSpPr>
            <p:cNvPr id="114" name="Rectangle 98"/>
            <p:cNvSpPr>
              <a:spLocks noChangeArrowheads="1"/>
            </p:cNvSpPr>
            <p:nvPr/>
          </p:nvSpPr>
          <p:spPr bwMode="auto">
            <a:xfrm>
              <a:off x="3177" y="2365"/>
              <a:ext cx="651" cy="3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grpSp>
        <p:nvGrpSpPr>
          <p:cNvPr id="115" name="Group 99"/>
          <p:cNvGrpSpPr>
            <a:grpSpLocks/>
          </p:cNvGrpSpPr>
          <p:nvPr/>
        </p:nvGrpSpPr>
        <p:grpSpPr bwMode="auto">
          <a:xfrm>
            <a:off x="6033838" y="3251284"/>
            <a:ext cx="2778125" cy="1266825"/>
            <a:chOff x="3240" y="1842"/>
            <a:chExt cx="1750" cy="798"/>
          </a:xfrm>
        </p:grpSpPr>
        <p:sp>
          <p:nvSpPr>
            <p:cNvPr id="120" name="Line 100"/>
            <p:cNvSpPr>
              <a:spLocks noChangeShapeType="1"/>
            </p:cNvSpPr>
            <p:nvPr/>
          </p:nvSpPr>
          <p:spPr bwMode="auto">
            <a:xfrm flipH="1">
              <a:off x="3860" y="1842"/>
              <a:ext cx="1130" cy="609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21" name="Rectangle 101"/>
            <p:cNvSpPr>
              <a:spLocks noChangeArrowheads="1"/>
            </p:cNvSpPr>
            <p:nvPr/>
          </p:nvSpPr>
          <p:spPr bwMode="auto">
            <a:xfrm>
              <a:off x="3240" y="2446"/>
              <a:ext cx="533" cy="1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1C1C1C"/>
                  </a:solidFill>
                  <a:latin typeface="Courier New" pitchFamily="49" charset="0"/>
                </a:rPr>
                <a:t>x3040-x307F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1C1C1C"/>
                  </a:solidFill>
                  <a:latin typeface="Courier New" pitchFamily="49" charset="0"/>
                </a:rPr>
                <a:t>Data Frame</a:t>
              </a:r>
            </a:p>
          </p:txBody>
        </p:sp>
      </p:grpSp>
      <p:grpSp>
        <p:nvGrpSpPr>
          <p:cNvPr id="126" name="Group 87"/>
          <p:cNvGrpSpPr>
            <a:grpSpLocks/>
          </p:cNvGrpSpPr>
          <p:nvPr/>
        </p:nvGrpSpPr>
        <p:grpSpPr bwMode="auto">
          <a:xfrm>
            <a:off x="5986523" y="1753936"/>
            <a:ext cx="1844699" cy="2351088"/>
            <a:chOff x="3195" y="919"/>
            <a:chExt cx="1162" cy="1481"/>
          </a:xfrm>
        </p:grpSpPr>
        <p:sp>
          <p:nvSpPr>
            <p:cNvPr id="127" name="Rectangle 88"/>
            <p:cNvSpPr>
              <a:spLocks noChangeArrowheads="1"/>
            </p:cNvSpPr>
            <p:nvPr/>
          </p:nvSpPr>
          <p:spPr bwMode="auto">
            <a:xfrm>
              <a:off x="3195" y="919"/>
              <a:ext cx="582" cy="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0033"/>
                  </a:solidFill>
                  <a:latin typeface="Courier New" pitchFamily="49" charset="0"/>
                </a:rPr>
                <a:t>11_196|1___1</a:t>
              </a:r>
            </a:p>
          </p:txBody>
        </p:sp>
        <p:sp>
          <p:nvSpPr>
            <p:cNvPr id="128" name="Freeform 89"/>
            <p:cNvSpPr>
              <a:spLocks/>
            </p:cNvSpPr>
            <p:nvPr/>
          </p:nvSpPr>
          <p:spPr bwMode="auto">
            <a:xfrm>
              <a:off x="3519" y="968"/>
              <a:ext cx="838" cy="1432"/>
            </a:xfrm>
            <a:custGeom>
              <a:avLst/>
              <a:gdLst>
                <a:gd name="T0" fmla="*/ 0 w 824"/>
                <a:gd name="T1" fmla="*/ 0 h 2631"/>
                <a:gd name="T2" fmla="*/ 785 w 824"/>
                <a:gd name="T3" fmla="*/ 1097 h 2631"/>
                <a:gd name="T4" fmla="*/ 236 w 824"/>
                <a:gd name="T5" fmla="*/ 2631 h 2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4" h="2631">
                  <a:moveTo>
                    <a:pt x="0" y="0"/>
                  </a:moveTo>
                  <a:cubicBezTo>
                    <a:pt x="373" y="329"/>
                    <a:pt x="746" y="659"/>
                    <a:pt x="785" y="1097"/>
                  </a:cubicBezTo>
                  <a:cubicBezTo>
                    <a:pt x="824" y="1535"/>
                    <a:pt x="530" y="2083"/>
                    <a:pt x="236" y="2631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29" name="Rectangle 128"/>
          <p:cNvSpPr/>
          <p:nvPr/>
        </p:nvSpPr>
        <p:spPr>
          <a:xfrm>
            <a:off x="3240341" y="2957674"/>
            <a:ext cx="557845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</a:rPr>
              <a:t>11_192</a:t>
            </a:r>
            <a:endParaRPr lang="en-US" sz="12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8675688" y="1669524"/>
            <a:ext cx="1058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mic Sans MS" panose="030F0702030302020204" pitchFamily="66" charset="0"/>
              </a:rPr>
              <a:t>Disk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mic Sans MS" panose="030F0702030302020204" pitchFamily="66" charset="0"/>
              </a:rPr>
              <a:t>Storage</a:t>
            </a:r>
          </a:p>
        </p:txBody>
      </p:sp>
    </p:spTree>
    <p:extLst>
      <p:ext uri="{BB962C8B-B14F-4D97-AF65-F5344CB8AC3E}">
        <p14:creationId xmlns:p14="http://schemas.microsoft.com/office/powerpoint/2010/main" val="283557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roup 201"/>
          <p:cNvGrpSpPr/>
          <p:nvPr/>
        </p:nvGrpSpPr>
        <p:grpSpPr>
          <a:xfrm>
            <a:off x="8675688" y="2260065"/>
            <a:ext cx="1058862" cy="4173738"/>
            <a:chOff x="7761288" y="2090730"/>
            <a:chExt cx="1058862" cy="4173738"/>
          </a:xfrm>
        </p:grpSpPr>
        <p:sp>
          <p:nvSpPr>
            <p:cNvPr id="203" name="AutoShape 26"/>
            <p:cNvSpPr>
              <a:spLocks noChangeArrowheads="1"/>
            </p:cNvSpPr>
            <p:nvPr/>
          </p:nvSpPr>
          <p:spPr bwMode="auto">
            <a:xfrm>
              <a:off x="7761288" y="2090730"/>
              <a:ext cx="1058862" cy="4173738"/>
            </a:xfrm>
            <a:prstGeom prst="can">
              <a:avLst>
                <a:gd name="adj" fmla="val 50825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4" name="Rectangle 28"/>
            <p:cNvSpPr>
              <a:spLocks noChangeArrowheads="1"/>
            </p:cNvSpPr>
            <p:nvPr/>
          </p:nvSpPr>
          <p:spPr bwMode="auto">
            <a:xfrm>
              <a:off x="7912860" y="2760463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5" name="Rectangle 29"/>
            <p:cNvSpPr>
              <a:spLocks noChangeArrowheads="1"/>
            </p:cNvSpPr>
            <p:nvPr/>
          </p:nvSpPr>
          <p:spPr bwMode="auto">
            <a:xfrm>
              <a:off x="7912860" y="2991396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6" name="Rectangle 74"/>
            <p:cNvSpPr>
              <a:spLocks noChangeArrowheads="1"/>
            </p:cNvSpPr>
            <p:nvPr/>
          </p:nvSpPr>
          <p:spPr bwMode="auto">
            <a:xfrm>
              <a:off x="7912860" y="3222329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7" name="Rectangle 75"/>
            <p:cNvSpPr>
              <a:spLocks noChangeArrowheads="1"/>
            </p:cNvSpPr>
            <p:nvPr/>
          </p:nvSpPr>
          <p:spPr bwMode="auto">
            <a:xfrm>
              <a:off x="7912860" y="3453262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8" name="Rectangle 76"/>
            <p:cNvSpPr>
              <a:spLocks noChangeArrowheads="1"/>
            </p:cNvSpPr>
            <p:nvPr/>
          </p:nvSpPr>
          <p:spPr bwMode="auto">
            <a:xfrm>
              <a:off x="7912860" y="3684195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9" name="Rectangle 74"/>
            <p:cNvSpPr>
              <a:spLocks noChangeArrowheads="1"/>
            </p:cNvSpPr>
            <p:nvPr/>
          </p:nvSpPr>
          <p:spPr bwMode="auto">
            <a:xfrm>
              <a:off x="7912860" y="3915128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0" name="Rectangle 75"/>
            <p:cNvSpPr>
              <a:spLocks noChangeArrowheads="1"/>
            </p:cNvSpPr>
            <p:nvPr/>
          </p:nvSpPr>
          <p:spPr bwMode="auto">
            <a:xfrm>
              <a:off x="7912860" y="4146061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1" name="Rectangle 76"/>
            <p:cNvSpPr>
              <a:spLocks noChangeArrowheads="1"/>
            </p:cNvSpPr>
            <p:nvPr/>
          </p:nvSpPr>
          <p:spPr bwMode="auto">
            <a:xfrm>
              <a:off x="7912860" y="4376994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2" name="Rectangle 75"/>
            <p:cNvSpPr>
              <a:spLocks noChangeArrowheads="1"/>
            </p:cNvSpPr>
            <p:nvPr/>
          </p:nvSpPr>
          <p:spPr bwMode="auto">
            <a:xfrm>
              <a:off x="7912860" y="4607927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3" name="Rectangle 76"/>
            <p:cNvSpPr>
              <a:spLocks noChangeArrowheads="1"/>
            </p:cNvSpPr>
            <p:nvPr/>
          </p:nvSpPr>
          <p:spPr bwMode="auto">
            <a:xfrm>
              <a:off x="7912860" y="4838860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4" name="Rectangle 76"/>
            <p:cNvSpPr>
              <a:spLocks noChangeArrowheads="1"/>
            </p:cNvSpPr>
            <p:nvPr/>
          </p:nvSpPr>
          <p:spPr bwMode="auto">
            <a:xfrm>
              <a:off x="7912860" y="5069793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5" name="Rectangle 76"/>
            <p:cNvSpPr>
              <a:spLocks noChangeArrowheads="1"/>
            </p:cNvSpPr>
            <p:nvPr/>
          </p:nvSpPr>
          <p:spPr bwMode="auto">
            <a:xfrm>
              <a:off x="7912860" y="5300726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6" name="Rectangle 76"/>
            <p:cNvSpPr>
              <a:spLocks noChangeArrowheads="1"/>
            </p:cNvSpPr>
            <p:nvPr/>
          </p:nvSpPr>
          <p:spPr bwMode="auto">
            <a:xfrm>
              <a:off x="7912860" y="5531659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7" name="Rectangle 76"/>
            <p:cNvSpPr>
              <a:spLocks noChangeArrowheads="1"/>
            </p:cNvSpPr>
            <p:nvPr/>
          </p:nvSpPr>
          <p:spPr bwMode="auto">
            <a:xfrm>
              <a:off x="7912860" y="5762595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19" name="Rectangle 81"/>
          <p:cNvSpPr>
            <a:spLocks noChangeArrowheads="1"/>
          </p:cNvSpPr>
          <p:nvPr/>
        </p:nvSpPr>
        <p:spPr bwMode="auto">
          <a:xfrm>
            <a:off x="8820067" y="2938044"/>
            <a:ext cx="8128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#0 – x3000</a:t>
            </a:r>
          </a:p>
        </p:txBody>
      </p:sp>
      <p:sp>
        <p:nvSpPr>
          <p:cNvPr id="130" name="Rectangle 88"/>
          <p:cNvSpPr>
            <a:spLocks noChangeArrowheads="1"/>
          </p:cNvSpPr>
          <p:nvPr/>
        </p:nvSpPr>
        <p:spPr bwMode="auto">
          <a:xfrm>
            <a:off x="8819984" y="3173985"/>
            <a:ext cx="8128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>
                <a:solidFill>
                  <a:srgbClr val="1C1C1C"/>
                </a:solidFill>
                <a:latin typeface="Arial Narrow" pitchFamily="34" charset="0"/>
              </a:rPr>
              <a:t>#1 – x3040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8811962" y="3400725"/>
            <a:ext cx="833438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#2 – xD800</a:t>
            </a:r>
          </a:p>
        </p:txBody>
      </p:sp>
      <p:sp>
        <p:nvSpPr>
          <p:cNvPr id="124" name="Rectangle 97"/>
          <p:cNvSpPr>
            <a:spLocks noChangeArrowheads="1"/>
          </p:cNvSpPr>
          <p:nvPr/>
        </p:nvSpPr>
        <p:spPr bwMode="auto">
          <a:xfrm>
            <a:off x="8811965" y="3642437"/>
            <a:ext cx="839788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#3 – xD840</a:t>
            </a:r>
          </a:p>
        </p:txBody>
      </p:sp>
      <p:sp>
        <p:nvSpPr>
          <p:cNvPr id="108" name="Rectangle 97"/>
          <p:cNvSpPr>
            <a:spLocks noChangeArrowheads="1"/>
          </p:cNvSpPr>
          <p:nvPr/>
        </p:nvSpPr>
        <p:spPr bwMode="auto">
          <a:xfrm>
            <a:off x="8815280" y="3864409"/>
            <a:ext cx="790601" cy="24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#4 – UPT1</a:t>
            </a:r>
          </a:p>
        </p:txBody>
      </p:sp>
      <p:sp>
        <p:nvSpPr>
          <p:cNvPr id="2601986" name="Rectangle 2"/>
          <p:cNvSpPr>
            <a:spLocks noChangeArrowheads="1"/>
          </p:cNvSpPr>
          <p:nvPr/>
        </p:nvSpPr>
        <p:spPr bwMode="auto">
          <a:xfrm>
            <a:off x="3136900" y="1802873"/>
            <a:ext cx="140948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11_192|0____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0xxxxx|1___6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10_194|1___4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10_195|0____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10_198|0____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</p:txBody>
      </p:sp>
      <p:sp>
        <p:nvSpPr>
          <p:cNvPr id="2601987" name="Line 3"/>
          <p:cNvSpPr>
            <a:spLocks noChangeShapeType="1"/>
          </p:cNvSpPr>
          <p:nvPr/>
        </p:nvSpPr>
        <p:spPr bwMode="auto">
          <a:xfrm flipV="1">
            <a:off x="3206966" y="1815573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4BCE6A2-4CAE-404D-9085-98CCBCC21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 Frames...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837D32-51A8-4B9F-9B7A-4FDDAC2ED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(24)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F58142-244B-4A54-85FC-45AEDDEB5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5496-982B-480A-8085-B08F2CA91C2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601989" name="Rectangle 5"/>
          <p:cNvSpPr>
            <a:spLocks noChangeArrowheads="1"/>
          </p:cNvSpPr>
          <p:nvPr/>
        </p:nvSpPr>
        <p:spPr bwMode="auto">
          <a:xfrm>
            <a:off x="4399541" y="1821346"/>
            <a:ext cx="981222" cy="199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x0000–x07FF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x0800–x0FFF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x1000–x17FF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x1800–x1FFF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x2000–x27FF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x2800–x2FFF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x3000–x37FF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x3800–x3FFF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...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xD800–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xDFFF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xE000–xE7FF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xEFFF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xF000–xF7FF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xFFFF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2601990" name="Line 6"/>
          <p:cNvSpPr>
            <a:spLocks noChangeShapeType="1"/>
          </p:cNvSpPr>
          <p:nvPr/>
        </p:nvSpPr>
        <p:spPr bwMode="auto">
          <a:xfrm flipH="1">
            <a:off x="3184525" y="1596499"/>
            <a:ext cx="7938" cy="492442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601991" name="Rectangle 7"/>
          <p:cNvSpPr>
            <a:spLocks noChangeArrowheads="1"/>
          </p:cNvSpPr>
          <p:nvPr/>
        </p:nvSpPr>
        <p:spPr bwMode="auto">
          <a:xfrm>
            <a:off x="2708275" y="1669523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x2400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RPT0</a:t>
            </a:r>
          </a:p>
        </p:txBody>
      </p:sp>
      <p:sp>
        <p:nvSpPr>
          <p:cNvPr id="2601992" name="Rectangle 8"/>
          <p:cNvSpPr>
            <a:spLocks noChangeArrowheads="1"/>
          </p:cNvSpPr>
          <p:nvPr/>
        </p:nvSpPr>
        <p:spPr bwMode="auto">
          <a:xfrm>
            <a:off x="2705100" y="4342702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x2440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RPT1</a:t>
            </a:r>
          </a:p>
        </p:txBody>
      </p:sp>
      <p:sp>
        <p:nvSpPr>
          <p:cNvPr id="2601996" name="Rectangle 12"/>
          <p:cNvSpPr>
            <a:spLocks noChangeArrowheads="1"/>
          </p:cNvSpPr>
          <p:nvPr/>
        </p:nvSpPr>
        <p:spPr bwMode="auto">
          <a:xfrm>
            <a:off x="750869" y="1712385"/>
            <a:ext cx="7729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1C1C1C"/>
                </a:solidFill>
                <a:latin typeface="Arial Narrow" pitchFamily="34" charset="0"/>
              </a:rPr>
              <a:t>Virtual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u="sng">
                <a:solidFill>
                  <a:srgbClr val="1C1C1C"/>
                </a:solidFill>
                <a:latin typeface="Arial Narrow" pitchFamily="34" charset="0"/>
              </a:rPr>
              <a:t>Address</a:t>
            </a:r>
          </a:p>
        </p:txBody>
      </p:sp>
      <p:sp>
        <p:nvSpPr>
          <p:cNvPr id="2601997" name="Rectangle 13"/>
          <p:cNvSpPr>
            <a:spLocks noChangeArrowheads="1"/>
          </p:cNvSpPr>
          <p:nvPr/>
        </p:nvSpPr>
        <p:spPr bwMode="auto">
          <a:xfrm>
            <a:off x="1552351" y="1713973"/>
            <a:ext cx="7825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0033"/>
                </a:solidFill>
                <a:latin typeface="Arial Narrow" pitchFamily="34" charset="0"/>
              </a:rPr>
              <a:t>Physical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u="sng" dirty="0">
                <a:solidFill>
                  <a:srgbClr val="FF0033"/>
                </a:solidFill>
                <a:latin typeface="Arial Narrow" pitchFamily="34" charset="0"/>
              </a:rPr>
              <a:t>Address</a:t>
            </a:r>
          </a:p>
        </p:txBody>
      </p:sp>
      <p:sp>
        <p:nvSpPr>
          <p:cNvPr id="2602015" name="Line 31"/>
          <p:cNvSpPr>
            <a:spLocks noChangeShapeType="1"/>
          </p:cNvSpPr>
          <p:nvPr/>
        </p:nvSpPr>
        <p:spPr bwMode="auto">
          <a:xfrm flipH="1">
            <a:off x="4395340" y="1596499"/>
            <a:ext cx="7938" cy="492442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602019" name="Rectangle 35"/>
          <p:cNvSpPr>
            <a:spLocks noChangeArrowheads="1"/>
          </p:cNvSpPr>
          <p:nvPr/>
        </p:nvSpPr>
        <p:spPr bwMode="auto">
          <a:xfrm>
            <a:off x="3136900" y="4458812"/>
            <a:ext cx="140948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</p:txBody>
      </p:sp>
      <p:sp>
        <p:nvSpPr>
          <p:cNvPr id="100" name="Rectangle 10"/>
          <p:cNvSpPr>
            <a:spLocks noChangeArrowheads="1"/>
          </p:cNvSpPr>
          <p:nvPr/>
        </p:nvSpPr>
        <p:spPr bwMode="auto">
          <a:xfrm>
            <a:off x="823004" y="2148895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0x3000</a:t>
            </a:r>
          </a:p>
        </p:txBody>
      </p:sp>
      <p:sp>
        <p:nvSpPr>
          <p:cNvPr id="49" name="Line 3"/>
          <p:cNvSpPr>
            <a:spLocks noChangeShapeType="1"/>
          </p:cNvSpPr>
          <p:nvPr/>
        </p:nvSpPr>
        <p:spPr bwMode="auto">
          <a:xfrm flipV="1">
            <a:off x="3211590" y="4480165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58" name="Rectangle 11"/>
          <p:cNvSpPr>
            <a:spLocks noChangeArrowheads="1"/>
          </p:cNvSpPr>
          <p:nvPr/>
        </p:nvSpPr>
        <p:spPr bwMode="auto">
          <a:xfrm>
            <a:off x="1371668" y="2148895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x3040</a:t>
            </a:r>
          </a:p>
        </p:txBody>
      </p:sp>
      <p:sp>
        <p:nvSpPr>
          <p:cNvPr id="59" name="Rectangle 14"/>
          <p:cNvSpPr>
            <a:spLocks noChangeArrowheads="1"/>
          </p:cNvSpPr>
          <p:nvPr/>
        </p:nvSpPr>
        <p:spPr bwMode="auto">
          <a:xfrm>
            <a:off x="817631" y="2329924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0x3001</a:t>
            </a:r>
          </a:p>
        </p:txBody>
      </p:sp>
      <p:sp>
        <p:nvSpPr>
          <p:cNvPr id="60" name="Rectangle 15"/>
          <p:cNvSpPr>
            <a:spLocks noChangeArrowheads="1"/>
          </p:cNvSpPr>
          <p:nvPr/>
        </p:nvSpPr>
        <p:spPr bwMode="auto">
          <a:xfrm>
            <a:off x="1331028" y="2329924"/>
            <a:ext cx="9781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 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x3041</a:t>
            </a:r>
          </a:p>
        </p:txBody>
      </p:sp>
      <p:sp>
        <p:nvSpPr>
          <p:cNvPr id="61" name="Rectangle 62"/>
          <p:cNvSpPr>
            <a:spLocks noChangeArrowheads="1"/>
          </p:cNvSpPr>
          <p:nvPr/>
        </p:nvSpPr>
        <p:spPr bwMode="auto">
          <a:xfrm>
            <a:off x="5989014" y="1607609"/>
            <a:ext cx="985841" cy="66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10_199|1___0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11_196|1___1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8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817631" y="2512804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0x3040</a:t>
            </a:r>
          </a:p>
        </p:txBody>
      </p:sp>
      <p:sp>
        <p:nvSpPr>
          <p:cNvPr id="56" name="Rectangle 15"/>
          <p:cNvSpPr>
            <a:spLocks noChangeArrowheads="1"/>
          </p:cNvSpPr>
          <p:nvPr/>
        </p:nvSpPr>
        <p:spPr bwMode="auto">
          <a:xfrm>
            <a:off x="1331028" y="2512804"/>
            <a:ext cx="9781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 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x3080</a:t>
            </a:r>
          </a:p>
        </p:txBody>
      </p:sp>
      <p:sp>
        <p:nvSpPr>
          <p:cNvPr id="57" name="Rectangle 14"/>
          <p:cNvSpPr>
            <a:spLocks noChangeArrowheads="1"/>
          </p:cNvSpPr>
          <p:nvPr/>
        </p:nvSpPr>
        <p:spPr bwMode="auto">
          <a:xfrm>
            <a:off x="817631" y="2697288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0x3041</a:t>
            </a:r>
          </a:p>
        </p:txBody>
      </p:sp>
      <p:sp>
        <p:nvSpPr>
          <p:cNvPr id="62" name="Rectangle 15"/>
          <p:cNvSpPr>
            <a:spLocks noChangeArrowheads="1"/>
          </p:cNvSpPr>
          <p:nvPr/>
        </p:nvSpPr>
        <p:spPr bwMode="auto">
          <a:xfrm>
            <a:off x="1331028" y="2697288"/>
            <a:ext cx="9781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 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x3081</a:t>
            </a:r>
          </a:p>
        </p:txBody>
      </p:sp>
      <p:sp>
        <p:nvSpPr>
          <p:cNvPr id="63" name="Rectangle 14"/>
          <p:cNvSpPr>
            <a:spLocks noChangeArrowheads="1"/>
          </p:cNvSpPr>
          <p:nvPr/>
        </p:nvSpPr>
        <p:spPr bwMode="auto">
          <a:xfrm>
            <a:off x="823004" y="2881772"/>
            <a:ext cx="7232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0xEFD2</a:t>
            </a:r>
          </a:p>
        </p:txBody>
      </p:sp>
      <p:sp>
        <p:nvSpPr>
          <p:cNvPr id="68" name="Rectangle 68"/>
          <p:cNvSpPr>
            <a:spLocks noChangeArrowheads="1"/>
          </p:cNvSpPr>
          <p:nvPr/>
        </p:nvSpPr>
        <p:spPr bwMode="auto">
          <a:xfrm>
            <a:off x="5895120" y="3408578"/>
            <a:ext cx="1122357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8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0xxxxx|1___7</a:t>
            </a:r>
          </a:p>
        </p:txBody>
      </p:sp>
      <p:sp>
        <p:nvSpPr>
          <p:cNvPr id="73" name="Rectangle 15"/>
          <p:cNvSpPr>
            <a:spLocks noChangeArrowheads="1"/>
          </p:cNvSpPr>
          <p:nvPr/>
        </p:nvSpPr>
        <p:spPr bwMode="auto">
          <a:xfrm>
            <a:off x="1371667" y="2881772"/>
            <a:ext cx="92839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x3112</a:t>
            </a:r>
          </a:p>
        </p:txBody>
      </p:sp>
      <p:sp>
        <p:nvSpPr>
          <p:cNvPr id="74" name="Rectangle 14"/>
          <p:cNvSpPr>
            <a:spLocks noChangeArrowheads="1"/>
          </p:cNvSpPr>
          <p:nvPr/>
        </p:nvSpPr>
        <p:spPr bwMode="auto">
          <a:xfrm>
            <a:off x="823003" y="3066256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0xD851</a:t>
            </a:r>
          </a:p>
        </p:txBody>
      </p:sp>
      <p:sp>
        <p:nvSpPr>
          <p:cNvPr id="84" name="Rectangle 15"/>
          <p:cNvSpPr>
            <a:spLocks noChangeArrowheads="1"/>
          </p:cNvSpPr>
          <p:nvPr/>
        </p:nvSpPr>
        <p:spPr bwMode="auto">
          <a:xfrm>
            <a:off x="1371668" y="3066256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x3191</a:t>
            </a:r>
          </a:p>
        </p:txBody>
      </p:sp>
      <p:sp>
        <p:nvSpPr>
          <p:cNvPr id="71" name="Rectangle 14"/>
          <p:cNvSpPr>
            <a:spLocks noChangeArrowheads="1"/>
          </p:cNvSpPr>
          <p:nvPr/>
        </p:nvSpPr>
        <p:spPr bwMode="auto">
          <a:xfrm>
            <a:off x="817630" y="3250740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0xD833</a:t>
            </a:r>
          </a:p>
        </p:txBody>
      </p:sp>
      <p:sp>
        <p:nvSpPr>
          <p:cNvPr id="89" name="Rectangle 15"/>
          <p:cNvSpPr>
            <a:spLocks noChangeArrowheads="1"/>
          </p:cNvSpPr>
          <p:nvPr/>
        </p:nvSpPr>
        <p:spPr bwMode="auto">
          <a:xfrm>
            <a:off x="1371668" y="3250740"/>
            <a:ext cx="9444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x31F3</a:t>
            </a:r>
          </a:p>
        </p:txBody>
      </p:sp>
      <p:sp>
        <p:nvSpPr>
          <p:cNvPr id="70" name="Rectangle 14"/>
          <p:cNvSpPr>
            <a:spLocks noChangeArrowheads="1"/>
          </p:cNvSpPr>
          <p:nvPr/>
        </p:nvSpPr>
        <p:spPr bwMode="auto">
          <a:xfrm>
            <a:off x="817631" y="3435224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0x3873</a:t>
            </a:r>
          </a:p>
        </p:txBody>
      </p:sp>
      <p:sp>
        <p:nvSpPr>
          <p:cNvPr id="75" name="Line 3"/>
          <p:cNvSpPr>
            <a:spLocks noChangeShapeType="1"/>
          </p:cNvSpPr>
          <p:nvPr/>
        </p:nvSpPr>
        <p:spPr bwMode="auto">
          <a:xfrm flipV="1">
            <a:off x="3206966" y="1815573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6" name="Rectangle 5"/>
          <p:cNvSpPr>
            <a:spLocks noChangeArrowheads="1"/>
          </p:cNvSpPr>
          <p:nvPr/>
        </p:nvSpPr>
        <p:spPr bwMode="auto">
          <a:xfrm>
            <a:off x="4399541" y="1821345"/>
            <a:ext cx="981222" cy="2664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x0000–x07FF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x0800–x0FFF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x1000–x17FF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x1800–x1FFF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x2000–x27FF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x2800–x2FFF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x3000–x37FF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x3800–x3FFF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...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xD800–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xDFFF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xE000–xE7FF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xEFFF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xF000–xF7FF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xFFFF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93" name="Line 3"/>
          <p:cNvSpPr>
            <a:spLocks noChangeShapeType="1"/>
          </p:cNvSpPr>
          <p:nvPr/>
        </p:nvSpPr>
        <p:spPr bwMode="auto">
          <a:xfrm flipV="1">
            <a:off x="3211590" y="4480165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39" name="Rectangle 15"/>
          <p:cNvSpPr>
            <a:spLocks noChangeArrowheads="1"/>
          </p:cNvSpPr>
          <p:nvPr/>
        </p:nvSpPr>
        <p:spPr bwMode="auto">
          <a:xfrm>
            <a:off x="1371668" y="3435224"/>
            <a:ext cx="9605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x30B3</a:t>
            </a:r>
          </a:p>
        </p:txBody>
      </p:sp>
      <p:sp>
        <p:nvSpPr>
          <p:cNvPr id="102" name="Rectangle 14"/>
          <p:cNvSpPr>
            <a:spLocks noChangeArrowheads="1"/>
          </p:cNvSpPr>
          <p:nvPr/>
        </p:nvSpPr>
        <p:spPr bwMode="auto">
          <a:xfrm>
            <a:off x="817631" y="3619708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0x3000</a:t>
            </a:r>
          </a:p>
        </p:txBody>
      </p:sp>
      <p:sp>
        <p:nvSpPr>
          <p:cNvPr id="117" name="Rectangle 15"/>
          <p:cNvSpPr>
            <a:spLocks noChangeArrowheads="1"/>
          </p:cNvSpPr>
          <p:nvPr/>
        </p:nvSpPr>
        <p:spPr bwMode="auto">
          <a:xfrm>
            <a:off x="1371668" y="3619708"/>
            <a:ext cx="9605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x31C0</a:t>
            </a:r>
          </a:p>
        </p:txBody>
      </p:sp>
      <p:sp>
        <p:nvSpPr>
          <p:cNvPr id="118" name="Rectangle 14"/>
          <p:cNvSpPr>
            <a:spLocks noChangeArrowheads="1"/>
          </p:cNvSpPr>
          <p:nvPr/>
        </p:nvSpPr>
        <p:spPr bwMode="auto">
          <a:xfrm>
            <a:off x="823004" y="3804192"/>
            <a:ext cx="7072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0xF7C5</a:t>
            </a:r>
          </a:p>
        </p:txBody>
      </p:sp>
      <p:sp>
        <p:nvSpPr>
          <p:cNvPr id="132" name="Rectangle 96"/>
          <p:cNvSpPr>
            <a:spLocks noChangeArrowheads="1"/>
          </p:cNvSpPr>
          <p:nvPr/>
        </p:nvSpPr>
        <p:spPr bwMode="auto">
          <a:xfrm>
            <a:off x="5897580" y="5248360"/>
            <a:ext cx="1100182" cy="66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800" b="1" dirty="0">
                <a:solidFill>
                  <a:srgbClr val="1C1C1C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10_197|0____</a:t>
            </a:r>
          </a:p>
        </p:txBody>
      </p:sp>
      <p:sp>
        <p:nvSpPr>
          <p:cNvPr id="112" name="Rectangle 101"/>
          <p:cNvSpPr>
            <a:spLocks noChangeArrowheads="1"/>
          </p:cNvSpPr>
          <p:nvPr/>
        </p:nvSpPr>
        <p:spPr bwMode="auto">
          <a:xfrm>
            <a:off x="6038021" y="4819360"/>
            <a:ext cx="846140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xF740-xF7FF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116" name="Rectangle 15"/>
          <p:cNvSpPr>
            <a:spLocks noChangeArrowheads="1"/>
          </p:cNvSpPr>
          <p:nvPr/>
        </p:nvSpPr>
        <p:spPr bwMode="auto">
          <a:xfrm>
            <a:off x="1371668" y="3804192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x3145</a:t>
            </a:r>
          </a:p>
        </p:txBody>
      </p:sp>
      <p:sp>
        <p:nvSpPr>
          <p:cNvPr id="150" name="Rectangle 14"/>
          <p:cNvSpPr>
            <a:spLocks noChangeArrowheads="1"/>
          </p:cNvSpPr>
          <p:nvPr/>
        </p:nvSpPr>
        <p:spPr bwMode="auto">
          <a:xfrm>
            <a:off x="817631" y="3986409"/>
            <a:ext cx="7072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0xEFF0</a:t>
            </a:r>
          </a:p>
        </p:txBody>
      </p:sp>
      <p:sp>
        <p:nvSpPr>
          <p:cNvPr id="151" name="Rectangle 101"/>
          <p:cNvSpPr>
            <a:spLocks noChangeArrowheads="1"/>
          </p:cNvSpPr>
          <p:nvPr/>
        </p:nvSpPr>
        <p:spPr bwMode="auto">
          <a:xfrm>
            <a:off x="6038021" y="6077033"/>
            <a:ext cx="846138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x3000-x303F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156" name="Rectangle 15"/>
          <p:cNvSpPr>
            <a:spLocks noChangeArrowheads="1"/>
          </p:cNvSpPr>
          <p:nvPr/>
        </p:nvSpPr>
        <p:spPr bwMode="auto">
          <a:xfrm>
            <a:off x="1371668" y="3986409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x3130</a:t>
            </a:r>
          </a:p>
        </p:txBody>
      </p:sp>
      <p:sp>
        <p:nvSpPr>
          <p:cNvPr id="157" name="Rectangle 14"/>
          <p:cNvSpPr>
            <a:spLocks noChangeArrowheads="1"/>
          </p:cNvSpPr>
          <p:nvPr/>
        </p:nvSpPr>
        <p:spPr bwMode="auto">
          <a:xfrm>
            <a:off x="823003" y="4178565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0xD807</a:t>
            </a:r>
          </a:p>
        </p:txBody>
      </p:sp>
      <p:sp>
        <p:nvSpPr>
          <p:cNvPr id="177" name="Rectangle 15"/>
          <p:cNvSpPr>
            <a:spLocks noChangeArrowheads="1"/>
          </p:cNvSpPr>
          <p:nvPr/>
        </p:nvSpPr>
        <p:spPr bwMode="auto">
          <a:xfrm>
            <a:off x="1371668" y="4178565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x3047</a:t>
            </a:r>
          </a:p>
        </p:txBody>
      </p:sp>
      <p:grpSp>
        <p:nvGrpSpPr>
          <p:cNvPr id="178" name="Group 177"/>
          <p:cNvGrpSpPr/>
          <p:nvPr/>
        </p:nvGrpSpPr>
        <p:grpSpPr>
          <a:xfrm>
            <a:off x="3160298" y="1481447"/>
            <a:ext cx="1300356" cy="276999"/>
            <a:chOff x="512942" y="3201728"/>
            <a:chExt cx="1300356" cy="276999"/>
          </a:xfrm>
        </p:grpSpPr>
        <p:sp>
          <p:nvSpPr>
            <p:cNvPr id="179" name="Rectangle 178"/>
            <p:cNvSpPr/>
            <p:nvPr/>
          </p:nvSpPr>
          <p:spPr>
            <a:xfrm>
              <a:off x="512942" y="3201728"/>
              <a:ext cx="130035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3333CC"/>
                </a:buClr>
                <a:buSzPct val="60000"/>
              </a:pPr>
              <a:r>
                <a:rPr lang="en-US" sz="1200" b="1" i="1" dirty="0">
                  <a:solidFill>
                    <a:srgbClr val="FF0000"/>
                  </a:solidFill>
                  <a:latin typeface="Courier New" pitchFamily="49" charset="0"/>
                </a:rPr>
                <a:t>FR____|S____</a:t>
              </a: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754080" y="3212868"/>
              <a:ext cx="468398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i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Frame</a:t>
              </a:r>
              <a:endParaRPr lang="en-US" sz="900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1376579" y="3212868"/>
              <a:ext cx="410690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i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Page</a:t>
              </a:r>
              <a:endParaRPr lang="en-US" sz="900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191" name="Rectangle 97"/>
          <p:cNvSpPr>
            <a:spLocks noChangeArrowheads="1"/>
          </p:cNvSpPr>
          <p:nvPr/>
        </p:nvSpPr>
        <p:spPr bwMode="auto">
          <a:xfrm>
            <a:off x="8811963" y="4091072"/>
            <a:ext cx="819150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#5 – x3800</a:t>
            </a:r>
          </a:p>
        </p:txBody>
      </p:sp>
      <p:sp>
        <p:nvSpPr>
          <p:cNvPr id="236" name="Rectangle 73"/>
          <p:cNvSpPr>
            <a:spLocks noChangeArrowheads="1"/>
          </p:cNvSpPr>
          <p:nvPr/>
        </p:nvSpPr>
        <p:spPr bwMode="auto">
          <a:xfrm>
            <a:off x="5906445" y="2794309"/>
            <a:ext cx="1097337" cy="66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11_193|1___2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0xxxxx|1___3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8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</p:txBody>
      </p:sp>
      <p:sp>
        <p:nvSpPr>
          <p:cNvPr id="252" name="Rectangle 81"/>
          <p:cNvSpPr>
            <a:spLocks noChangeArrowheads="1"/>
          </p:cNvSpPr>
          <p:nvPr/>
        </p:nvSpPr>
        <p:spPr bwMode="auto">
          <a:xfrm>
            <a:off x="8811276" y="4328685"/>
            <a:ext cx="790601" cy="24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#6 – UPT2</a:t>
            </a:r>
          </a:p>
        </p:txBody>
      </p:sp>
      <p:sp>
        <p:nvSpPr>
          <p:cNvPr id="259" name="Rectangle 101"/>
          <p:cNvSpPr>
            <a:spLocks noChangeArrowheads="1"/>
          </p:cNvSpPr>
          <p:nvPr/>
        </p:nvSpPr>
        <p:spPr bwMode="auto">
          <a:xfrm>
            <a:off x="6038022" y="2376097"/>
            <a:ext cx="845873" cy="3076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xD800-xD83F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grpSp>
        <p:nvGrpSpPr>
          <p:cNvPr id="175" name="Group 174"/>
          <p:cNvGrpSpPr/>
          <p:nvPr/>
        </p:nvGrpSpPr>
        <p:grpSpPr>
          <a:xfrm>
            <a:off x="5409614" y="1367899"/>
            <a:ext cx="1600518" cy="5284787"/>
            <a:chOff x="4495214" y="1198563"/>
            <a:chExt cx="1600518" cy="5284787"/>
          </a:xfrm>
        </p:grpSpPr>
        <p:sp>
          <p:nvSpPr>
            <p:cNvPr id="176" name="Rectangle 36"/>
            <p:cNvSpPr>
              <a:spLocks noChangeArrowheads="1"/>
            </p:cNvSpPr>
            <p:nvPr/>
          </p:nvSpPr>
          <p:spPr bwMode="auto">
            <a:xfrm>
              <a:off x="4495214" y="1274763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FF0000"/>
                  </a:solidFill>
                  <a:latin typeface="Arial Narrow" pitchFamily="34" charset="0"/>
                </a:rPr>
                <a:t>x3000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FF0000"/>
                  </a:solidFill>
                  <a:latin typeface="Arial Narrow" pitchFamily="34" charset="0"/>
                </a:rPr>
                <a:t>(192)</a:t>
              </a:r>
            </a:p>
          </p:txBody>
        </p:sp>
        <p:sp>
          <p:nvSpPr>
            <p:cNvPr id="183" name="Rectangle 37"/>
            <p:cNvSpPr>
              <a:spLocks noChangeArrowheads="1"/>
            </p:cNvSpPr>
            <p:nvPr/>
          </p:nvSpPr>
          <p:spPr bwMode="auto">
            <a:xfrm>
              <a:off x="4495214" y="2508250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x3080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(194)</a:t>
              </a:r>
            </a:p>
          </p:txBody>
        </p:sp>
        <p:sp>
          <p:nvSpPr>
            <p:cNvPr id="184" name="Rectangle 38"/>
            <p:cNvSpPr>
              <a:spLocks noChangeArrowheads="1"/>
            </p:cNvSpPr>
            <p:nvPr/>
          </p:nvSpPr>
          <p:spPr bwMode="auto">
            <a:xfrm>
              <a:off x="4495214" y="1890713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x3040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(193)</a:t>
              </a:r>
            </a:p>
          </p:txBody>
        </p:sp>
        <p:sp>
          <p:nvSpPr>
            <p:cNvPr id="193" name="Rectangle 39"/>
            <p:cNvSpPr>
              <a:spLocks noChangeArrowheads="1"/>
            </p:cNvSpPr>
            <p:nvPr/>
          </p:nvSpPr>
          <p:spPr bwMode="auto">
            <a:xfrm>
              <a:off x="4495214" y="3124200"/>
              <a:ext cx="5540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x30C0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(195)</a:t>
              </a:r>
            </a:p>
          </p:txBody>
        </p:sp>
        <p:sp>
          <p:nvSpPr>
            <p:cNvPr id="195" name="Line 40"/>
            <p:cNvSpPr>
              <a:spLocks noChangeShapeType="1"/>
            </p:cNvSpPr>
            <p:nvPr/>
          </p:nvSpPr>
          <p:spPr bwMode="auto">
            <a:xfrm flipV="1">
              <a:off x="4996863" y="1420812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99" name="Line 41"/>
            <p:cNvSpPr>
              <a:spLocks noChangeShapeType="1"/>
            </p:cNvSpPr>
            <p:nvPr/>
          </p:nvSpPr>
          <p:spPr bwMode="auto">
            <a:xfrm flipH="1">
              <a:off x="6083362" y="1201738"/>
              <a:ext cx="7937" cy="525303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0" name="Line 42"/>
            <p:cNvSpPr>
              <a:spLocks noChangeShapeType="1"/>
            </p:cNvSpPr>
            <p:nvPr/>
          </p:nvSpPr>
          <p:spPr bwMode="auto">
            <a:xfrm flipH="1">
              <a:off x="4993689" y="1198563"/>
              <a:ext cx="7938" cy="525303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1" name="Rectangle 43"/>
            <p:cNvSpPr>
              <a:spLocks noChangeArrowheads="1"/>
            </p:cNvSpPr>
            <p:nvPr/>
          </p:nvSpPr>
          <p:spPr bwMode="auto">
            <a:xfrm>
              <a:off x="4495214" y="3741738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x3100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(196)</a:t>
              </a:r>
            </a:p>
          </p:txBody>
        </p:sp>
        <p:sp>
          <p:nvSpPr>
            <p:cNvPr id="218" name="Rectangle 44"/>
            <p:cNvSpPr>
              <a:spLocks noChangeArrowheads="1"/>
            </p:cNvSpPr>
            <p:nvPr/>
          </p:nvSpPr>
          <p:spPr bwMode="auto">
            <a:xfrm>
              <a:off x="4495214" y="4357688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x3140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(197)</a:t>
              </a:r>
            </a:p>
          </p:txBody>
        </p:sp>
        <p:sp>
          <p:nvSpPr>
            <p:cNvPr id="219" name="Rectangle 45"/>
            <p:cNvSpPr>
              <a:spLocks noChangeArrowheads="1"/>
            </p:cNvSpPr>
            <p:nvPr/>
          </p:nvSpPr>
          <p:spPr bwMode="auto">
            <a:xfrm>
              <a:off x="4495214" y="4975225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x3180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(198)</a:t>
              </a:r>
            </a:p>
          </p:txBody>
        </p:sp>
        <p:sp>
          <p:nvSpPr>
            <p:cNvPr id="220" name="Rectangle 46"/>
            <p:cNvSpPr>
              <a:spLocks noChangeArrowheads="1"/>
            </p:cNvSpPr>
            <p:nvPr/>
          </p:nvSpPr>
          <p:spPr bwMode="auto">
            <a:xfrm>
              <a:off x="4495214" y="5591175"/>
              <a:ext cx="5540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x31C0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(199)</a:t>
              </a:r>
            </a:p>
          </p:txBody>
        </p:sp>
        <p:sp>
          <p:nvSpPr>
            <p:cNvPr id="221" name="Rectangle 47"/>
            <p:cNvSpPr>
              <a:spLocks noChangeArrowheads="1"/>
            </p:cNvSpPr>
            <p:nvPr/>
          </p:nvSpPr>
          <p:spPr bwMode="auto">
            <a:xfrm>
              <a:off x="4495214" y="6208713"/>
              <a:ext cx="5334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x3200</a:t>
              </a:r>
            </a:p>
          </p:txBody>
        </p:sp>
        <p:sp>
          <p:nvSpPr>
            <p:cNvPr id="222" name="Line 50"/>
            <p:cNvSpPr>
              <a:spLocks noChangeShapeType="1"/>
            </p:cNvSpPr>
            <p:nvPr/>
          </p:nvSpPr>
          <p:spPr bwMode="auto">
            <a:xfrm flipV="1">
              <a:off x="4998451" y="2035173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3" name="Line 51"/>
            <p:cNvSpPr>
              <a:spLocks noChangeShapeType="1"/>
            </p:cNvSpPr>
            <p:nvPr/>
          </p:nvSpPr>
          <p:spPr bwMode="auto">
            <a:xfrm flipV="1">
              <a:off x="4996864" y="2651124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4" name="Line 52"/>
            <p:cNvSpPr>
              <a:spLocks noChangeShapeType="1"/>
            </p:cNvSpPr>
            <p:nvPr/>
          </p:nvSpPr>
          <p:spPr bwMode="auto">
            <a:xfrm flipV="1">
              <a:off x="4996864" y="3265487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5" name="Line 53"/>
            <p:cNvSpPr>
              <a:spLocks noChangeShapeType="1"/>
            </p:cNvSpPr>
            <p:nvPr/>
          </p:nvSpPr>
          <p:spPr bwMode="auto">
            <a:xfrm flipV="1">
              <a:off x="4998452" y="3879848"/>
              <a:ext cx="1097280" cy="1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6" name="Line 54"/>
            <p:cNvSpPr>
              <a:spLocks noChangeShapeType="1"/>
            </p:cNvSpPr>
            <p:nvPr/>
          </p:nvSpPr>
          <p:spPr bwMode="auto">
            <a:xfrm flipV="1">
              <a:off x="4995276" y="4495798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7" name="Line 55"/>
            <p:cNvSpPr>
              <a:spLocks noChangeShapeType="1"/>
            </p:cNvSpPr>
            <p:nvPr/>
          </p:nvSpPr>
          <p:spPr bwMode="auto">
            <a:xfrm flipV="1">
              <a:off x="4993689" y="5111748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8" name="Line 56"/>
            <p:cNvSpPr>
              <a:spLocks noChangeShapeType="1"/>
            </p:cNvSpPr>
            <p:nvPr/>
          </p:nvSpPr>
          <p:spPr bwMode="auto">
            <a:xfrm flipV="1">
              <a:off x="4992101" y="5726112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9" name="Line 56"/>
            <p:cNvSpPr>
              <a:spLocks noChangeShapeType="1"/>
            </p:cNvSpPr>
            <p:nvPr/>
          </p:nvSpPr>
          <p:spPr bwMode="auto">
            <a:xfrm flipV="1">
              <a:off x="4987489" y="6346031"/>
              <a:ext cx="1097280" cy="35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01" name="Rectangle 14"/>
          <p:cNvSpPr>
            <a:spLocks noChangeArrowheads="1"/>
          </p:cNvSpPr>
          <p:nvPr/>
        </p:nvSpPr>
        <p:spPr bwMode="auto">
          <a:xfrm>
            <a:off x="829930" y="4372529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0x3040</a:t>
            </a:r>
          </a:p>
        </p:txBody>
      </p:sp>
      <p:sp>
        <p:nvSpPr>
          <p:cNvPr id="103" name="Rectangle 15"/>
          <p:cNvSpPr>
            <a:spLocks noChangeArrowheads="1"/>
          </p:cNvSpPr>
          <p:nvPr/>
        </p:nvSpPr>
        <p:spPr bwMode="auto">
          <a:xfrm>
            <a:off x="1378594" y="4372529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x3100</a:t>
            </a:r>
          </a:p>
        </p:txBody>
      </p:sp>
      <p:sp>
        <p:nvSpPr>
          <p:cNvPr id="113" name="Rectangle 97"/>
          <p:cNvSpPr>
            <a:spLocks noChangeArrowheads="1"/>
          </p:cNvSpPr>
          <p:nvPr/>
        </p:nvSpPr>
        <p:spPr bwMode="auto">
          <a:xfrm>
            <a:off x="8811962" y="4562638"/>
            <a:ext cx="839788" cy="239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#7 – xEF80</a:t>
            </a:r>
          </a:p>
        </p:txBody>
      </p:sp>
      <p:sp>
        <p:nvSpPr>
          <p:cNvPr id="121" name="Rectangle 101"/>
          <p:cNvSpPr>
            <a:spLocks noChangeArrowheads="1"/>
          </p:cNvSpPr>
          <p:nvPr/>
        </p:nvSpPr>
        <p:spPr bwMode="auto">
          <a:xfrm>
            <a:off x="6027018" y="4210134"/>
            <a:ext cx="846138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x3040-x307F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122" name="Rectangle 14"/>
          <p:cNvSpPr>
            <a:spLocks noChangeArrowheads="1"/>
          </p:cNvSpPr>
          <p:nvPr/>
        </p:nvSpPr>
        <p:spPr bwMode="auto">
          <a:xfrm>
            <a:off x="831497" y="4581491"/>
            <a:ext cx="7152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0xFFC8</a:t>
            </a:r>
          </a:p>
        </p:txBody>
      </p:sp>
      <p:sp>
        <p:nvSpPr>
          <p:cNvPr id="198" name="Rectangle 15"/>
          <p:cNvSpPr>
            <a:spLocks noChangeArrowheads="1"/>
          </p:cNvSpPr>
          <p:nvPr/>
        </p:nvSpPr>
        <p:spPr bwMode="auto">
          <a:xfrm>
            <a:off x="1363729" y="4569533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FF0000"/>
                </a:solidFill>
                <a:latin typeface="Arial Narrow" pitchFamily="34" charset="0"/>
              </a:rPr>
              <a:t>x3148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8675688" y="1669524"/>
            <a:ext cx="1058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mic Sans MS" panose="030F0702030302020204" pitchFamily="66" charset="0"/>
              </a:rPr>
              <a:t>Disk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mic Sans MS" panose="030F0702030302020204" pitchFamily="66" charset="0"/>
              </a:rPr>
              <a:t>Storage</a:t>
            </a:r>
          </a:p>
        </p:txBody>
      </p:sp>
      <p:sp>
        <p:nvSpPr>
          <p:cNvPr id="248" name="AutoShape 97"/>
          <p:cNvSpPr>
            <a:spLocks noChangeArrowheads="1"/>
          </p:cNvSpPr>
          <p:nvPr/>
        </p:nvSpPr>
        <p:spPr bwMode="auto">
          <a:xfrm>
            <a:off x="2968206" y="3886264"/>
            <a:ext cx="185737" cy="125412"/>
          </a:xfrm>
          <a:prstGeom prst="rightArrow">
            <a:avLst>
              <a:gd name="adj1" fmla="val 50000"/>
              <a:gd name="adj2" fmla="val 37025"/>
            </a:avLst>
          </a:prstGeom>
          <a:solidFill>
            <a:srgbClr val="FF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234806" y="3482893"/>
            <a:ext cx="6374185" cy="1550093"/>
            <a:chOff x="2320405" y="3313557"/>
            <a:chExt cx="6374185" cy="1550093"/>
          </a:xfrm>
        </p:grpSpPr>
        <p:grpSp>
          <p:nvGrpSpPr>
            <p:cNvPr id="182" name="Group 181"/>
            <p:cNvGrpSpPr/>
            <p:nvPr/>
          </p:nvGrpSpPr>
          <p:grpSpPr>
            <a:xfrm>
              <a:off x="5055698" y="3313557"/>
              <a:ext cx="3638892" cy="1550093"/>
              <a:chOff x="5049252" y="2101812"/>
              <a:chExt cx="3638892" cy="1550093"/>
            </a:xfrm>
          </p:grpSpPr>
          <p:grpSp>
            <p:nvGrpSpPr>
              <p:cNvPr id="187" name="Group 94"/>
              <p:cNvGrpSpPr>
                <a:grpSpLocks/>
              </p:cNvGrpSpPr>
              <p:nvPr/>
            </p:nvGrpSpPr>
            <p:grpSpPr bwMode="auto">
              <a:xfrm>
                <a:off x="6087817" y="2340605"/>
                <a:ext cx="2600327" cy="1311300"/>
                <a:chOff x="3850" y="989"/>
                <a:chExt cx="1638" cy="826"/>
              </a:xfrm>
            </p:grpSpPr>
            <p:sp>
              <p:nvSpPr>
                <p:cNvPr id="190" name="Line 95"/>
                <p:cNvSpPr>
                  <a:spLocks noChangeShapeType="1"/>
                </p:cNvSpPr>
                <p:nvPr/>
              </p:nvSpPr>
              <p:spPr bwMode="auto">
                <a:xfrm>
                  <a:off x="3850" y="989"/>
                  <a:ext cx="1152" cy="750"/>
                </a:xfrm>
                <a:prstGeom prst="line">
                  <a:avLst/>
                </a:prstGeom>
                <a:noFill/>
                <a:ln w="57150">
                  <a:solidFill>
                    <a:srgbClr val="FF0033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>
                    <a:solidFill>
                      <a:srgbClr val="000000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92" name="Rectangle 97"/>
                <p:cNvSpPr>
                  <a:spLocks noChangeArrowheads="1"/>
                </p:cNvSpPr>
                <p:nvPr/>
              </p:nvSpPr>
              <p:spPr bwMode="auto">
                <a:xfrm>
                  <a:off x="4990" y="1664"/>
                  <a:ext cx="498" cy="15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fontAlgn="base">
                    <a:lnSpc>
                      <a:spcPct val="8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CF01"/>
                    </a:buClr>
                    <a:buSzPct val="75000"/>
                  </a:pPr>
                  <a:r>
                    <a:rPr lang="en-US" sz="1200" b="1" dirty="0">
                      <a:solidFill>
                        <a:srgbClr val="1C1C1C"/>
                      </a:solidFill>
                      <a:latin typeface="Arial Narrow" pitchFamily="34" charset="0"/>
                    </a:rPr>
                    <a:t>#8 – UPT3</a:t>
                  </a:r>
                </a:p>
              </p:txBody>
            </p:sp>
          </p:grpSp>
          <p:sp>
            <p:nvSpPr>
              <p:cNvPr id="188" name="Rectangle 187"/>
              <p:cNvSpPr/>
              <p:nvPr/>
            </p:nvSpPr>
            <p:spPr bwMode="auto">
              <a:xfrm>
                <a:off x="5049252" y="2101812"/>
                <a:ext cx="1003638" cy="55513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ahoma" pitchFamily="34" charset="0"/>
                </a:endParaRPr>
              </a:p>
            </p:txBody>
          </p:sp>
        </p:grpSp>
        <p:sp>
          <p:nvSpPr>
            <p:cNvPr id="152" name="Rectangle 151"/>
            <p:cNvSpPr/>
            <p:nvPr/>
          </p:nvSpPr>
          <p:spPr>
            <a:xfrm>
              <a:off x="2320405" y="3688480"/>
              <a:ext cx="1115690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3333CC"/>
                </a:buClr>
                <a:buSzPct val="60000"/>
              </a:pPr>
              <a:r>
                <a:rPr lang="en-US" sz="1200" b="1" dirty="0">
                  <a:solidFill>
                    <a:srgbClr val="FF0000"/>
                  </a:solidFill>
                  <a:latin typeface="Courier New" pitchFamily="49" charset="0"/>
                </a:rPr>
                <a:t>0xxxxx|1___8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963652" y="4706310"/>
            <a:ext cx="3603964" cy="1173319"/>
            <a:chOff x="5049252" y="4536974"/>
            <a:chExt cx="3603964" cy="1173319"/>
          </a:xfrm>
        </p:grpSpPr>
        <p:grpSp>
          <p:nvGrpSpPr>
            <p:cNvPr id="163" name="Group 162"/>
            <p:cNvGrpSpPr/>
            <p:nvPr/>
          </p:nvGrpSpPr>
          <p:grpSpPr>
            <a:xfrm>
              <a:off x="5049252" y="4536974"/>
              <a:ext cx="3603964" cy="555138"/>
              <a:chOff x="5049252" y="4524832"/>
              <a:chExt cx="3603964" cy="555138"/>
            </a:xfrm>
          </p:grpSpPr>
          <p:grpSp>
            <p:nvGrpSpPr>
              <p:cNvPr id="164" name="Group 94"/>
              <p:cNvGrpSpPr>
                <a:grpSpLocks/>
              </p:cNvGrpSpPr>
              <p:nvPr/>
            </p:nvGrpSpPr>
            <p:grpSpPr bwMode="auto">
              <a:xfrm>
                <a:off x="6103690" y="4834580"/>
                <a:ext cx="2549526" cy="239715"/>
                <a:chOff x="3860" y="2560"/>
                <a:chExt cx="1606" cy="151"/>
              </a:xfrm>
            </p:grpSpPr>
            <p:sp>
              <p:nvSpPr>
                <p:cNvPr id="167" name="Line 95"/>
                <p:cNvSpPr>
                  <a:spLocks noChangeShapeType="1"/>
                </p:cNvSpPr>
                <p:nvPr/>
              </p:nvSpPr>
              <p:spPr bwMode="auto">
                <a:xfrm>
                  <a:off x="3860" y="2571"/>
                  <a:ext cx="1140" cy="59"/>
                </a:xfrm>
                <a:prstGeom prst="line">
                  <a:avLst/>
                </a:prstGeom>
                <a:noFill/>
                <a:ln w="57150">
                  <a:solidFill>
                    <a:srgbClr val="FF0033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>
                    <a:solidFill>
                      <a:srgbClr val="000000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68" name="Rectangle 97"/>
                <p:cNvSpPr>
                  <a:spLocks noChangeArrowheads="1"/>
                </p:cNvSpPr>
                <p:nvPr/>
              </p:nvSpPr>
              <p:spPr bwMode="auto">
                <a:xfrm>
                  <a:off x="4990" y="2560"/>
                  <a:ext cx="476" cy="15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fontAlgn="base">
                    <a:lnSpc>
                      <a:spcPct val="8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CF01"/>
                    </a:buClr>
                    <a:buSzPct val="75000"/>
                  </a:pPr>
                  <a:r>
                    <a:rPr lang="en-US" sz="1200" b="1" dirty="0">
                      <a:solidFill>
                        <a:srgbClr val="1C1C1C"/>
                      </a:solidFill>
                      <a:latin typeface="Arial Narrow" pitchFamily="34" charset="0"/>
                    </a:rPr>
                    <a:t>#9 – F740</a:t>
                  </a:r>
                </a:p>
              </p:txBody>
            </p:sp>
          </p:grpSp>
          <p:sp>
            <p:nvSpPr>
              <p:cNvPr id="165" name="Rectangle 164"/>
              <p:cNvSpPr/>
              <p:nvPr/>
            </p:nvSpPr>
            <p:spPr bwMode="auto">
              <a:xfrm>
                <a:off x="5049252" y="4524832"/>
                <a:ext cx="1003638" cy="55513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ahoma" pitchFamily="34" charset="0"/>
                </a:endParaRPr>
              </a:p>
            </p:txBody>
          </p:sp>
        </p:grpSp>
        <p:sp>
          <p:nvSpPr>
            <p:cNvPr id="154" name="Rectangle 96"/>
            <p:cNvSpPr>
              <a:spLocks noChangeArrowheads="1"/>
            </p:cNvSpPr>
            <p:nvPr/>
          </p:nvSpPr>
          <p:spPr bwMode="auto">
            <a:xfrm>
              <a:off x="5075113" y="5556405"/>
              <a:ext cx="923330" cy="1538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0033"/>
                  </a:solidFill>
                  <a:latin typeface="Courier New" pitchFamily="49" charset="0"/>
                </a:rPr>
                <a:t>0xxxxx|1___9</a:t>
              </a: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3230313" y="3417482"/>
            <a:ext cx="3786516" cy="1002271"/>
            <a:chOff x="2308959" y="3248146"/>
            <a:chExt cx="3786516" cy="1002271"/>
          </a:xfrm>
        </p:grpSpPr>
        <p:grpSp>
          <p:nvGrpSpPr>
            <p:cNvPr id="137" name="Group 136"/>
            <p:cNvGrpSpPr/>
            <p:nvPr/>
          </p:nvGrpSpPr>
          <p:grpSpPr>
            <a:xfrm>
              <a:off x="2308959" y="3672290"/>
              <a:ext cx="2678530" cy="578127"/>
              <a:chOff x="2308959" y="2936349"/>
              <a:chExt cx="2678530" cy="578127"/>
            </a:xfrm>
          </p:grpSpPr>
          <p:sp>
            <p:nvSpPr>
              <p:cNvPr id="140" name="Rectangle 93"/>
              <p:cNvSpPr>
                <a:spLocks noChangeArrowheads="1"/>
              </p:cNvSpPr>
              <p:nvPr/>
            </p:nvSpPr>
            <p:spPr bwMode="auto">
              <a:xfrm>
                <a:off x="2308959" y="3329810"/>
                <a:ext cx="557845" cy="1846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>
                    <a:solidFill>
                      <a:srgbClr val="FF0033"/>
                    </a:solidFill>
                    <a:latin typeface="Courier New" pitchFamily="49" charset="0"/>
                  </a:rPr>
                  <a:t>11_195</a:t>
                </a:r>
              </a:p>
            </p:txBody>
          </p:sp>
          <p:sp>
            <p:nvSpPr>
              <p:cNvPr id="141" name="Line 94"/>
              <p:cNvSpPr>
                <a:spLocks noChangeShapeType="1"/>
              </p:cNvSpPr>
              <p:nvPr/>
            </p:nvSpPr>
            <p:spPr bwMode="auto">
              <a:xfrm flipV="1">
                <a:off x="2918563" y="2936349"/>
                <a:ext cx="2068926" cy="4830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ahoma" pitchFamily="34" charset="0"/>
                </a:endParaRPr>
              </a:p>
            </p:txBody>
          </p:sp>
        </p:grpSp>
        <p:sp>
          <p:nvSpPr>
            <p:cNvPr id="138" name="Rectangle 68"/>
            <p:cNvSpPr>
              <a:spLocks noChangeArrowheads="1"/>
            </p:cNvSpPr>
            <p:nvPr/>
          </p:nvSpPr>
          <p:spPr bwMode="auto">
            <a:xfrm>
              <a:off x="4973118" y="3248146"/>
              <a:ext cx="1122357" cy="663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3333CC"/>
                </a:buClr>
                <a:buSzPct val="60000"/>
              </a:pPr>
              <a:r>
                <a:rPr lang="en-US" sz="1000" b="1" dirty="0">
                  <a:solidFill>
                    <a:srgbClr val="000000"/>
                  </a:solidFill>
                  <a:latin typeface="Courier New" pitchFamily="49" charset="0"/>
                </a:rPr>
                <a:t>00____|0____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3333CC"/>
                </a:buClr>
                <a:buSzPct val="60000"/>
              </a:pPr>
              <a:r>
                <a:rPr lang="en-US" sz="1000" b="1" dirty="0">
                  <a:solidFill>
                    <a:srgbClr val="000000"/>
                  </a:solidFill>
                  <a:latin typeface="Courier New" pitchFamily="49" charset="0"/>
                </a:rPr>
                <a:t>00____|0____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3333CC"/>
                </a:buClr>
                <a:buSzPct val="60000"/>
              </a:pPr>
              <a:r>
                <a:rPr lang="en-US" sz="800" b="1" dirty="0">
                  <a:solidFill>
                    <a:srgbClr val="000000"/>
                  </a:solidFill>
                  <a:latin typeface="Courier New" pitchFamily="49" charset="0"/>
                </a:rPr>
                <a:t>    ...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3333CC"/>
                </a:buClr>
                <a:buSzPct val="60000"/>
              </a:pPr>
              <a:r>
                <a:rPr lang="en-US" sz="1000" b="1" dirty="0">
                  <a:solidFill>
                    <a:srgbClr val="000000"/>
                  </a:solidFill>
                  <a:latin typeface="Courier New" pitchFamily="49" charset="0"/>
                </a:rPr>
                <a:t>00____|0____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986947" y="3891525"/>
            <a:ext cx="1435896" cy="1228515"/>
            <a:chOff x="5092520" y="3959040"/>
            <a:chExt cx="1435896" cy="1228515"/>
          </a:xfrm>
        </p:grpSpPr>
        <p:grpSp>
          <p:nvGrpSpPr>
            <p:cNvPr id="5" name="Group 4"/>
            <p:cNvGrpSpPr/>
            <p:nvPr/>
          </p:nvGrpSpPr>
          <p:grpSpPr>
            <a:xfrm>
              <a:off x="5092520" y="3959040"/>
              <a:ext cx="1435896" cy="981856"/>
              <a:chOff x="5092520" y="3959040"/>
              <a:chExt cx="1435896" cy="981856"/>
            </a:xfrm>
          </p:grpSpPr>
          <p:sp>
            <p:nvSpPr>
              <p:cNvPr id="173" name="Rectangle 96"/>
              <p:cNvSpPr>
                <a:spLocks noChangeArrowheads="1"/>
              </p:cNvSpPr>
              <p:nvPr/>
            </p:nvSpPr>
            <p:spPr bwMode="auto">
              <a:xfrm>
                <a:off x="5092520" y="3959040"/>
                <a:ext cx="923330" cy="1538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00" b="1" dirty="0">
                    <a:solidFill>
                      <a:srgbClr val="FF0033"/>
                    </a:solidFill>
                    <a:latin typeface="Courier New" pitchFamily="49" charset="0"/>
                  </a:rPr>
                  <a:t>11_197|0____</a:t>
                </a:r>
              </a:p>
            </p:txBody>
          </p:sp>
          <p:sp>
            <p:nvSpPr>
              <p:cNvPr id="194" name="Freeform 89"/>
              <p:cNvSpPr>
                <a:spLocks/>
              </p:cNvSpPr>
              <p:nvPr/>
            </p:nvSpPr>
            <p:spPr bwMode="auto">
              <a:xfrm rot="21143881">
                <a:off x="5712831" y="3963300"/>
                <a:ext cx="815585" cy="977596"/>
              </a:xfrm>
              <a:custGeom>
                <a:avLst/>
                <a:gdLst>
                  <a:gd name="T0" fmla="*/ 0 w 824"/>
                  <a:gd name="T1" fmla="*/ 0 h 2631"/>
                  <a:gd name="T2" fmla="*/ 785 w 824"/>
                  <a:gd name="T3" fmla="*/ 1097 h 2631"/>
                  <a:gd name="T4" fmla="*/ 236 w 824"/>
                  <a:gd name="T5" fmla="*/ 2631 h 26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4" h="2631">
                    <a:moveTo>
                      <a:pt x="0" y="0"/>
                    </a:moveTo>
                    <a:cubicBezTo>
                      <a:pt x="373" y="329"/>
                      <a:pt x="746" y="659"/>
                      <a:pt x="785" y="1097"/>
                    </a:cubicBezTo>
                    <a:cubicBezTo>
                      <a:pt x="824" y="1535"/>
                      <a:pt x="530" y="2083"/>
                      <a:pt x="236" y="2631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ahoma" pitchFamily="34" charset="0"/>
                </a:endParaRPr>
              </a:p>
            </p:txBody>
          </p:sp>
        </p:grpSp>
        <p:sp>
          <p:nvSpPr>
            <p:cNvPr id="196" name="Rectangle 101"/>
            <p:cNvSpPr>
              <a:spLocks noChangeArrowheads="1"/>
            </p:cNvSpPr>
            <p:nvPr/>
          </p:nvSpPr>
          <p:spPr bwMode="auto">
            <a:xfrm>
              <a:off x="5127213" y="4879778"/>
              <a:ext cx="846386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1C1C1C"/>
                  </a:solidFill>
                  <a:latin typeface="Courier New" pitchFamily="49" charset="0"/>
                </a:rPr>
                <a:t>xFFC0-xFFFF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1C1C1C"/>
                  </a:solidFill>
                  <a:latin typeface="Courier New" pitchFamily="49" charset="0"/>
                </a:rPr>
                <a:t>Data Frame</a:t>
              </a:r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2796975" y="3205218"/>
            <a:ext cx="370206" cy="1031830"/>
            <a:chOff x="1893570" y="2256720"/>
            <a:chExt cx="370206" cy="1031830"/>
          </a:xfrm>
        </p:grpSpPr>
        <p:sp>
          <p:nvSpPr>
            <p:cNvPr id="250" name="Rectangle 249"/>
            <p:cNvSpPr/>
            <p:nvPr/>
          </p:nvSpPr>
          <p:spPr bwMode="auto">
            <a:xfrm>
              <a:off x="1893570" y="2256720"/>
              <a:ext cx="370206" cy="103183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51" name="AutoShape 97"/>
            <p:cNvSpPr>
              <a:spLocks noChangeArrowheads="1"/>
            </p:cNvSpPr>
            <p:nvPr/>
          </p:nvSpPr>
          <p:spPr bwMode="auto">
            <a:xfrm>
              <a:off x="2078039" y="3108672"/>
              <a:ext cx="185737" cy="125412"/>
            </a:xfrm>
            <a:prstGeom prst="rightArrow">
              <a:avLst>
                <a:gd name="adj1" fmla="val 50000"/>
                <a:gd name="adj2" fmla="val 37025"/>
              </a:avLst>
            </a:prstGeom>
            <a:solidFill>
              <a:srgbClr val="FF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537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roup 201"/>
          <p:cNvGrpSpPr/>
          <p:nvPr/>
        </p:nvGrpSpPr>
        <p:grpSpPr>
          <a:xfrm>
            <a:off x="8675688" y="2260065"/>
            <a:ext cx="1058862" cy="4173738"/>
            <a:chOff x="7761288" y="2090730"/>
            <a:chExt cx="1058862" cy="4173738"/>
          </a:xfrm>
        </p:grpSpPr>
        <p:sp>
          <p:nvSpPr>
            <p:cNvPr id="203" name="AutoShape 26"/>
            <p:cNvSpPr>
              <a:spLocks noChangeArrowheads="1"/>
            </p:cNvSpPr>
            <p:nvPr/>
          </p:nvSpPr>
          <p:spPr bwMode="auto">
            <a:xfrm>
              <a:off x="7761288" y="2090730"/>
              <a:ext cx="1058862" cy="4173738"/>
            </a:xfrm>
            <a:prstGeom prst="can">
              <a:avLst>
                <a:gd name="adj" fmla="val 50825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4" name="Rectangle 28"/>
            <p:cNvSpPr>
              <a:spLocks noChangeArrowheads="1"/>
            </p:cNvSpPr>
            <p:nvPr/>
          </p:nvSpPr>
          <p:spPr bwMode="auto">
            <a:xfrm>
              <a:off x="7912860" y="2760463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5" name="Rectangle 29"/>
            <p:cNvSpPr>
              <a:spLocks noChangeArrowheads="1"/>
            </p:cNvSpPr>
            <p:nvPr/>
          </p:nvSpPr>
          <p:spPr bwMode="auto">
            <a:xfrm>
              <a:off x="7912860" y="2991396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6" name="Rectangle 74"/>
            <p:cNvSpPr>
              <a:spLocks noChangeArrowheads="1"/>
            </p:cNvSpPr>
            <p:nvPr/>
          </p:nvSpPr>
          <p:spPr bwMode="auto">
            <a:xfrm>
              <a:off x="7912860" y="3222329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7" name="Rectangle 75"/>
            <p:cNvSpPr>
              <a:spLocks noChangeArrowheads="1"/>
            </p:cNvSpPr>
            <p:nvPr/>
          </p:nvSpPr>
          <p:spPr bwMode="auto">
            <a:xfrm>
              <a:off x="7912860" y="3453262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8" name="Rectangle 76"/>
            <p:cNvSpPr>
              <a:spLocks noChangeArrowheads="1"/>
            </p:cNvSpPr>
            <p:nvPr/>
          </p:nvSpPr>
          <p:spPr bwMode="auto">
            <a:xfrm>
              <a:off x="7912860" y="3684195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9" name="Rectangle 74"/>
            <p:cNvSpPr>
              <a:spLocks noChangeArrowheads="1"/>
            </p:cNvSpPr>
            <p:nvPr/>
          </p:nvSpPr>
          <p:spPr bwMode="auto">
            <a:xfrm>
              <a:off x="7912860" y="3915128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0" name="Rectangle 75"/>
            <p:cNvSpPr>
              <a:spLocks noChangeArrowheads="1"/>
            </p:cNvSpPr>
            <p:nvPr/>
          </p:nvSpPr>
          <p:spPr bwMode="auto">
            <a:xfrm>
              <a:off x="7912860" y="4146061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1" name="Rectangle 76"/>
            <p:cNvSpPr>
              <a:spLocks noChangeArrowheads="1"/>
            </p:cNvSpPr>
            <p:nvPr/>
          </p:nvSpPr>
          <p:spPr bwMode="auto">
            <a:xfrm>
              <a:off x="7912860" y="4376994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2" name="Rectangle 75"/>
            <p:cNvSpPr>
              <a:spLocks noChangeArrowheads="1"/>
            </p:cNvSpPr>
            <p:nvPr/>
          </p:nvSpPr>
          <p:spPr bwMode="auto">
            <a:xfrm>
              <a:off x="7912860" y="4607927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3" name="Rectangle 76"/>
            <p:cNvSpPr>
              <a:spLocks noChangeArrowheads="1"/>
            </p:cNvSpPr>
            <p:nvPr/>
          </p:nvSpPr>
          <p:spPr bwMode="auto">
            <a:xfrm>
              <a:off x="7912860" y="4838860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4" name="Rectangle 76"/>
            <p:cNvSpPr>
              <a:spLocks noChangeArrowheads="1"/>
            </p:cNvSpPr>
            <p:nvPr/>
          </p:nvSpPr>
          <p:spPr bwMode="auto">
            <a:xfrm>
              <a:off x="7912860" y="5069793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5" name="Rectangle 76"/>
            <p:cNvSpPr>
              <a:spLocks noChangeArrowheads="1"/>
            </p:cNvSpPr>
            <p:nvPr/>
          </p:nvSpPr>
          <p:spPr bwMode="auto">
            <a:xfrm>
              <a:off x="7912860" y="5300726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6" name="Rectangle 76"/>
            <p:cNvSpPr>
              <a:spLocks noChangeArrowheads="1"/>
            </p:cNvSpPr>
            <p:nvPr/>
          </p:nvSpPr>
          <p:spPr bwMode="auto">
            <a:xfrm>
              <a:off x="7912860" y="5531659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7" name="Rectangle 76"/>
            <p:cNvSpPr>
              <a:spLocks noChangeArrowheads="1"/>
            </p:cNvSpPr>
            <p:nvPr/>
          </p:nvSpPr>
          <p:spPr bwMode="auto">
            <a:xfrm>
              <a:off x="7912860" y="5762595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19" name="Rectangle 81"/>
          <p:cNvSpPr>
            <a:spLocks noChangeArrowheads="1"/>
          </p:cNvSpPr>
          <p:nvPr/>
        </p:nvSpPr>
        <p:spPr bwMode="auto">
          <a:xfrm>
            <a:off x="8820067" y="2938044"/>
            <a:ext cx="8128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#0 – x3000</a:t>
            </a:r>
          </a:p>
        </p:txBody>
      </p:sp>
      <p:sp>
        <p:nvSpPr>
          <p:cNvPr id="130" name="Rectangle 88"/>
          <p:cNvSpPr>
            <a:spLocks noChangeArrowheads="1"/>
          </p:cNvSpPr>
          <p:nvPr/>
        </p:nvSpPr>
        <p:spPr bwMode="auto">
          <a:xfrm>
            <a:off x="8819984" y="3173985"/>
            <a:ext cx="8128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>
                <a:solidFill>
                  <a:srgbClr val="1C1C1C"/>
                </a:solidFill>
                <a:latin typeface="Arial Narrow" pitchFamily="34" charset="0"/>
              </a:rPr>
              <a:t>#1 – x3040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8811962" y="3400725"/>
            <a:ext cx="833438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#2 – xD800</a:t>
            </a:r>
          </a:p>
        </p:txBody>
      </p:sp>
      <p:sp>
        <p:nvSpPr>
          <p:cNvPr id="124" name="Rectangle 97"/>
          <p:cNvSpPr>
            <a:spLocks noChangeArrowheads="1"/>
          </p:cNvSpPr>
          <p:nvPr/>
        </p:nvSpPr>
        <p:spPr bwMode="auto">
          <a:xfrm>
            <a:off x="8811965" y="3642437"/>
            <a:ext cx="839788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#3 – xD840</a:t>
            </a:r>
          </a:p>
        </p:txBody>
      </p:sp>
      <p:sp>
        <p:nvSpPr>
          <p:cNvPr id="108" name="Rectangle 97"/>
          <p:cNvSpPr>
            <a:spLocks noChangeArrowheads="1"/>
          </p:cNvSpPr>
          <p:nvPr/>
        </p:nvSpPr>
        <p:spPr bwMode="auto">
          <a:xfrm>
            <a:off x="8815280" y="3864409"/>
            <a:ext cx="790601" cy="24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#4 – UPT1</a:t>
            </a:r>
          </a:p>
        </p:txBody>
      </p:sp>
      <p:sp>
        <p:nvSpPr>
          <p:cNvPr id="2601986" name="Rectangle 2"/>
          <p:cNvSpPr>
            <a:spLocks noChangeArrowheads="1"/>
          </p:cNvSpPr>
          <p:nvPr/>
        </p:nvSpPr>
        <p:spPr bwMode="auto">
          <a:xfrm>
            <a:off x="3136900" y="1802873"/>
            <a:ext cx="140948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11_192|0____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0xxxxx|1___6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10_194|1___4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0xxxxx|1___8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10_198|0____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11_195|0____</a:t>
            </a:r>
          </a:p>
        </p:txBody>
      </p:sp>
      <p:sp>
        <p:nvSpPr>
          <p:cNvPr id="2601987" name="Line 3"/>
          <p:cNvSpPr>
            <a:spLocks noChangeShapeType="1"/>
          </p:cNvSpPr>
          <p:nvPr/>
        </p:nvSpPr>
        <p:spPr bwMode="auto">
          <a:xfrm flipV="1">
            <a:off x="3206966" y="1815573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EB3133-4E35-46E0-911A-7F5262816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 Frames...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82F84CC-3563-4F82-BAFD-BF3620DE8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(24)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223D9-89EF-40D6-BDCD-59CC8F3D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5496-982B-480A-8085-B08F2CA91C2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601989" name="Rectangle 5"/>
          <p:cNvSpPr>
            <a:spLocks noChangeArrowheads="1"/>
          </p:cNvSpPr>
          <p:nvPr/>
        </p:nvSpPr>
        <p:spPr bwMode="auto">
          <a:xfrm>
            <a:off x="4399541" y="1821346"/>
            <a:ext cx="981222" cy="199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x0000–x07FF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x0800–x0FFF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x1000–x17FF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x1800–x1FFF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x2000–x27FF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x2800–x2FFF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x3000–x37FF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x3800–x3FFF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...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xD800–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xDFFF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xE000–xE7FF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xEFFF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xF000–xF7FF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xFFFF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2601990" name="Line 6"/>
          <p:cNvSpPr>
            <a:spLocks noChangeShapeType="1"/>
          </p:cNvSpPr>
          <p:nvPr/>
        </p:nvSpPr>
        <p:spPr bwMode="auto">
          <a:xfrm flipH="1">
            <a:off x="3184525" y="1596499"/>
            <a:ext cx="7938" cy="492442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601991" name="Rectangle 7"/>
          <p:cNvSpPr>
            <a:spLocks noChangeArrowheads="1"/>
          </p:cNvSpPr>
          <p:nvPr/>
        </p:nvSpPr>
        <p:spPr bwMode="auto">
          <a:xfrm>
            <a:off x="2708275" y="1669523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x2400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RPT0</a:t>
            </a:r>
          </a:p>
        </p:txBody>
      </p:sp>
      <p:sp>
        <p:nvSpPr>
          <p:cNvPr id="2601992" name="Rectangle 8"/>
          <p:cNvSpPr>
            <a:spLocks noChangeArrowheads="1"/>
          </p:cNvSpPr>
          <p:nvPr/>
        </p:nvSpPr>
        <p:spPr bwMode="auto">
          <a:xfrm>
            <a:off x="2705100" y="4342702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x2440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RPT1</a:t>
            </a:r>
          </a:p>
        </p:txBody>
      </p:sp>
      <p:sp>
        <p:nvSpPr>
          <p:cNvPr id="2601996" name="Rectangle 12"/>
          <p:cNvSpPr>
            <a:spLocks noChangeArrowheads="1"/>
          </p:cNvSpPr>
          <p:nvPr/>
        </p:nvSpPr>
        <p:spPr bwMode="auto">
          <a:xfrm>
            <a:off x="750869" y="1712385"/>
            <a:ext cx="7729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1C1C1C"/>
                </a:solidFill>
                <a:latin typeface="Arial Narrow" pitchFamily="34" charset="0"/>
              </a:rPr>
              <a:t>Virtual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u="sng">
                <a:solidFill>
                  <a:srgbClr val="1C1C1C"/>
                </a:solidFill>
                <a:latin typeface="Arial Narrow" pitchFamily="34" charset="0"/>
              </a:rPr>
              <a:t>Address</a:t>
            </a:r>
          </a:p>
        </p:txBody>
      </p:sp>
      <p:sp>
        <p:nvSpPr>
          <p:cNvPr id="2601997" name="Rectangle 13"/>
          <p:cNvSpPr>
            <a:spLocks noChangeArrowheads="1"/>
          </p:cNvSpPr>
          <p:nvPr/>
        </p:nvSpPr>
        <p:spPr bwMode="auto">
          <a:xfrm>
            <a:off x="1552351" y="1713973"/>
            <a:ext cx="7825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0033"/>
                </a:solidFill>
                <a:latin typeface="Arial Narrow" pitchFamily="34" charset="0"/>
              </a:rPr>
              <a:t>Physical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u="sng" dirty="0">
                <a:solidFill>
                  <a:srgbClr val="FF0033"/>
                </a:solidFill>
                <a:latin typeface="Arial Narrow" pitchFamily="34" charset="0"/>
              </a:rPr>
              <a:t>Address</a:t>
            </a:r>
          </a:p>
        </p:txBody>
      </p:sp>
      <p:sp>
        <p:nvSpPr>
          <p:cNvPr id="2602015" name="Line 31"/>
          <p:cNvSpPr>
            <a:spLocks noChangeShapeType="1"/>
          </p:cNvSpPr>
          <p:nvPr/>
        </p:nvSpPr>
        <p:spPr bwMode="auto">
          <a:xfrm flipH="1">
            <a:off x="4395340" y="1596499"/>
            <a:ext cx="7938" cy="492442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602019" name="Rectangle 35"/>
          <p:cNvSpPr>
            <a:spLocks noChangeArrowheads="1"/>
          </p:cNvSpPr>
          <p:nvPr/>
        </p:nvSpPr>
        <p:spPr bwMode="auto">
          <a:xfrm>
            <a:off x="3136900" y="4458812"/>
            <a:ext cx="140948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</p:txBody>
      </p:sp>
      <p:sp>
        <p:nvSpPr>
          <p:cNvPr id="100" name="Rectangle 10"/>
          <p:cNvSpPr>
            <a:spLocks noChangeArrowheads="1"/>
          </p:cNvSpPr>
          <p:nvPr/>
        </p:nvSpPr>
        <p:spPr bwMode="auto">
          <a:xfrm>
            <a:off x="823004" y="2148895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0x3000</a:t>
            </a:r>
          </a:p>
        </p:txBody>
      </p:sp>
      <p:sp>
        <p:nvSpPr>
          <p:cNvPr id="49" name="Line 3"/>
          <p:cNvSpPr>
            <a:spLocks noChangeShapeType="1"/>
          </p:cNvSpPr>
          <p:nvPr/>
        </p:nvSpPr>
        <p:spPr bwMode="auto">
          <a:xfrm flipV="1">
            <a:off x="3211590" y="4480165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58" name="Rectangle 11"/>
          <p:cNvSpPr>
            <a:spLocks noChangeArrowheads="1"/>
          </p:cNvSpPr>
          <p:nvPr/>
        </p:nvSpPr>
        <p:spPr bwMode="auto">
          <a:xfrm>
            <a:off x="1371668" y="2148895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x3040</a:t>
            </a:r>
          </a:p>
        </p:txBody>
      </p:sp>
      <p:sp>
        <p:nvSpPr>
          <p:cNvPr id="59" name="Rectangle 14"/>
          <p:cNvSpPr>
            <a:spLocks noChangeArrowheads="1"/>
          </p:cNvSpPr>
          <p:nvPr/>
        </p:nvSpPr>
        <p:spPr bwMode="auto">
          <a:xfrm>
            <a:off x="817631" y="2329924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0x3001</a:t>
            </a:r>
          </a:p>
        </p:txBody>
      </p:sp>
      <p:sp>
        <p:nvSpPr>
          <p:cNvPr id="60" name="Rectangle 15"/>
          <p:cNvSpPr>
            <a:spLocks noChangeArrowheads="1"/>
          </p:cNvSpPr>
          <p:nvPr/>
        </p:nvSpPr>
        <p:spPr bwMode="auto">
          <a:xfrm>
            <a:off x="1331028" y="2329924"/>
            <a:ext cx="9781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 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x3041</a:t>
            </a:r>
          </a:p>
        </p:txBody>
      </p:sp>
      <p:sp>
        <p:nvSpPr>
          <p:cNvPr id="61" name="Rectangle 62"/>
          <p:cNvSpPr>
            <a:spLocks noChangeArrowheads="1"/>
          </p:cNvSpPr>
          <p:nvPr/>
        </p:nvSpPr>
        <p:spPr bwMode="auto">
          <a:xfrm>
            <a:off x="5916604" y="1607609"/>
            <a:ext cx="1097280" cy="66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10_199|1___0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11_196|1___1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8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817631" y="2512804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0x3040</a:t>
            </a:r>
          </a:p>
        </p:txBody>
      </p:sp>
      <p:sp>
        <p:nvSpPr>
          <p:cNvPr id="56" name="Rectangle 15"/>
          <p:cNvSpPr>
            <a:spLocks noChangeArrowheads="1"/>
          </p:cNvSpPr>
          <p:nvPr/>
        </p:nvSpPr>
        <p:spPr bwMode="auto">
          <a:xfrm>
            <a:off x="1331028" y="2512804"/>
            <a:ext cx="9781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 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x3080</a:t>
            </a:r>
          </a:p>
        </p:txBody>
      </p:sp>
      <p:sp>
        <p:nvSpPr>
          <p:cNvPr id="57" name="Rectangle 14"/>
          <p:cNvSpPr>
            <a:spLocks noChangeArrowheads="1"/>
          </p:cNvSpPr>
          <p:nvPr/>
        </p:nvSpPr>
        <p:spPr bwMode="auto">
          <a:xfrm>
            <a:off x="817631" y="2697288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0x3041</a:t>
            </a:r>
          </a:p>
        </p:txBody>
      </p:sp>
      <p:sp>
        <p:nvSpPr>
          <p:cNvPr id="62" name="Rectangle 15"/>
          <p:cNvSpPr>
            <a:spLocks noChangeArrowheads="1"/>
          </p:cNvSpPr>
          <p:nvPr/>
        </p:nvSpPr>
        <p:spPr bwMode="auto">
          <a:xfrm>
            <a:off x="1331028" y="2697288"/>
            <a:ext cx="9781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 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x3081</a:t>
            </a:r>
          </a:p>
        </p:txBody>
      </p:sp>
      <p:sp>
        <p:nvSpPr>
          <p:cNvPr id="63" name="Rectangle 14"/>
          <p:cNvSpPr>
            <a:spLocks noChangeArrowheads="1"/>
          </p:cNvSpPr>
          <p:nvPr/>
        </p:nvSpPr>
        <p:spPr bwMode="auto">
          <a:xfrm>
            <a:off x="823004" y="2881772"/>
            <a:ext cx="7232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0xEFD2</a:t>
            </a:r>
          </a:p>
        </p:txBody>
      </p:sp>
      <p:sp>
        <p:nvSpPr>
          <p:cNvPr id="73" name="Rectangle 15"/>
          <p:cNvSpPr>
            <a:spLocks noChangeArrowheads="1"/>
          </p:cNvSpPr>
          <p:nvPr/>
        </p:nvSpPr>
        <p:spPr bwMode="auto">
          <a:xfrm>
            <a:off x="1371667" y="2881772"/>
            <a:ext cx="92839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x3112</a:t>
            </a:r>
          </a:p>
        </p:txBody>
      </p:sp>
      <p:sp>
        <p:nvSpPr>
          <p:cNvPr id="74" name="Rectangle 14"/>
          <p:cNvSpPr>
            <a:spLocks noChangeArrowheads="1"/>
          </p:cNvSpPr>
          <p:nvPr/>
        </p:nvSpPr>
        <p:spPr bwMode="auto">
          <a:xfrm>
            <a:off x="823003" y="3066256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0xD851</a:t>
            </a:r>
          </a:p>
        </p:txBody>
      </p:sp>
      <p:sp>
        <p:nvSpPr>
          <p:cNvPr id="84" name="Rectangle 15"/>
          <p:cNvSpPr>
            <a:spLocks noChangeArrowheads="1"/>
          </p:cNvSpPr>
          <p:nvPr/>
        </p:nvSpPr>
        <p:spPr bwMode="auto">
          <a:xfrm>
            <a:off x="1371668" y="3066256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x3191</a:t>
            </a:r>
          </a:p>
        </p:txBody>
      </p:sp>
      <p:sp>
        <p:nvSpPr>
          <p:cNvPr id="71" name="Rectangle 14"/>
          <p:cNvSpPr>
            <a:spLocks noChangeArrowheads="1"/>
          </p:cNvSpPr>
          <p:nvPr/>
        </p:nvSpPr>
        <p:spPr bwMode="auto">
          <a:xfrm>
            <a:off x="817630" y="3250740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0xD833</a:t>
            </a:r>
          </a:p>
        </p:txBody>
      </p:sp>
      <p:sp>
        <p:nvSpPr>
          <p:cNvPr id="89" name="Rectangle 15"/>
          <p:cNvSpPr>
            <a:spLocks noChangeArrowheads="1"/>
          </p:cNvSpPr>
          <p:nvPr/>
        </p:nvSpPr>
        <p:spPr bwMode="auto">
          <a:xfrm>
            <a:off x="1371668" y="3250740"/>
            <a:ext cx="9444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x31F3</a:t>
            </a:r>
          </a:p>
        </p:txBody>
      </p:sp>
      <p:sp>
        <p:nvSpPr>
          <p:cNvPr id="70" name="Rectangle 14"/>
          <p:cNvSpPr>
            <a:spLocks noChangeArrowheads="1"/>
          </p:cNvSpPr>
          <p:nvPr/>
        </p:nvSpPr>
        <p:spPr bwMode="auto">
          <a:xfrm>
            <a:off x="817631" y="3435224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0x3873</a:t>
            </a:r>
          </a:p>
        </p:txBody>
      </p:sp>
      <p:sp>
        <p:nvSpPr>
          <p:cNvPr id="75" name="Line 3"/>
          <p:cNvSpPr>
            <a:spLocks noChangeShapeType="1"/>
          </p:cNvSpPr>
          <p:nvPr/>
        </p:nvSpPr>
        <p:spPr bwMode="auto">
          <a:xfrm flipV="1">
            <a:off x="3206966" y="1815573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6" name="Rectangle 5"/>
          <p:cNvSpPr>
            <a:spLocks noChangeArrowheads="1"/>
          </p:cNvSpPr>
          <p:nvPr/>
        </p:nvSpPr>
        <p:spPr bwMode="auto">
          <a:xfrm>
            <a:off x="4399541" y="1821345"/>
            <a:ext cx="981222" cy="2664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x0000–x07FF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x0800–x0FFF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x1000–x17FF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x1800–x1FFF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x2000–x27FF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x2800–x2FFF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x3000–x37FF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x3800–x3FFF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...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xD800–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xDFFF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xE000–xE7FF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xEFFF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xF000–xF7FF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xFFFF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93" name="Line 3"/>
          <p:cNvSpPr>
            <a:spLocks noChangeShapeType="1"/>
          </p:cNvSpPr>
          <p:nvPr/>
        </p:nvSpPr>
        <p:spPr bwMode="auto">
          <a:xfrm flipV="1">
            <a:off x="3211590" y="4480165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39" name="Rectangle 15"/>
          <p:cNvSpPr>
            <a:spLocks noChangeArrowheads="1"/>
          </p:cNvSpPr>
          <p:nvPr/>
        </p:nvSpPr>
        <p:spPr bwMode="auto">
          <a:xfrm>
            <a:off x="1371668" y="3435224"/>
            <a:ext cx="9605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x30B3</a:t>
            </a:r>
          </a:p>
        </p:txBody>
      </p:sp>
      <p:sp>
        <p:nvSpPr>
          <p:cNvPr id="102" name="Rectangle 14"/>
          <p:cNvSpPr>
            <a:spLocks noChangeArrowheads="1"/>
          </p:cNvSpPr>
          <p:nvPr/>
        </p:nvSpPr>
        <p:spPr bwMode="auto">
          <a:xfrm>
            <a:off x="817631" y="3619708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0x3000</a:t>
            </a:r>
          </a:p>
        </p:txBody>
      </p:sp>
      <p:sp>
        <p:nvSpPr>
          <p:cNvPr id="117" name="Rectangle 15"/>
          <p:cNvSpPr>
            <a:spLocks noChangeArrowheads="1"/>
          </p:cNvSpPr>
          <p:nvPr/>
        </p:nvSpPr>
        <p:spPr bwMode="auto">
          <a:xfrm>
            <a:off x="1371668" y="3619708"/>
            <a:ext cx="9605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x31C0</a:t>
            </a:r>
          </a:p>
        </p:txBody>
      </p:sp>
      <p:sp>
        <p:nvSpPr>
          <p:cNvPr id="118" name="Rectangle 14"/>
          <p:cNvSpPr>
            <a:spLocks noChangeArrowheads="1"/>
          </p:cNvSpPr>
          <p:nvPr/>
        </p:nvSpPr>
        <p:spPr bwMode="auto">
          <a:xfrm>
            <a:off x="823004" y="3804192"/>
            <a:ext cx="7072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0xF7C5</a:t>
            </a:r>
          </a:p>
        </p:txBody>
      </p:sp>
      <p:sp>
        <p:nvSpPr>
          <p:cNvPr id="132" name="Rectangle 96"/>
          <p:cNvSpPr>
            <a:spLocks noChangeArrowheads="1"/>
          </p:cNvSpPr>
          <p:nvPr/>
        </p:nvSpPr>
        <p:spPr bwMode="auto">
          <a:xfrm>
            <a:off x="5916604" y="5248360"/>
            <a:ext cx="1097280" cy="66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00____|0____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00____|0____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800" b="1" dirty="0">
                <a:solidFill>
                  <a:srgbClr val="1C1C1C"/>
                </a:solidFill>
                <a:latin typeface="Courier New" pitchFamily="49" charset="0"/>
              </a:rPr>
              <a:t>    ...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0xxxxx|1___9</a:t>
            </a:r>
          </a:p>
        </p:txBody>
      </p:sp>
      <p:sp>
        <p:nvSpPr>
          <p:cNvPr id="112" name="Rectangle 101"/>
          <p:cNvSpPr>
            <a:spLocks noChangeArrowheads="1"/>
          </p:cNvSpPr>
          <p:nvPr/>
        </p:nvSpPr>
        <p:spPr bwMode="auto">
          <a:xfrm>
            <a:off x="6038021" y="4819360"/>
            <a:ext cx="846140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xF740-xF7FF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116" name="Rectangle 15"/>
          <p:cNvSpPr>
            <a:spLocks noChangeArrowheads="1"/>
          </p:cNvSpPr>
          <p:nvPr/>
        </p:nvSpPr>
        <p:spPr bwMode="auto">
          <a:xfrm>
            <a:off x="1371668" y="3804192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x3145</a:t>
            </a:r>
          </a:p>
        </p:txBody>
      </p:sp>
      <p:sp>
        <p:nvSpPr>
          <p:cNvPr id="150" name="Rectangle 14"/>
          <p:cNvSpPr>
            <a:spLocks noChangeArrowheads="1"/>
          </p:cNvSpPr>
          <p:nvPr/>
        </p:nvSpPr>
        <p:spPr bwMode="auto">
          <a:xfrm>
            <a:off x="817631" y="3986409"/>
            <a:ext cx="7072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0xEFF0</a:t>
            </a:r>
          </a:p>
        </p:txBody>
      </p:sp>
      <p:sp>
        <p:nvSpPr>
          <p:cNvPr id="151" name="Rectangle 101"/>
          <p:cNvSpPr>
            <a:spLocks noChangeArrowheads="1"/>
          </p:cNvSpPr>
          <p:nvPr/>
        </p:nvSpPr>
        <p:spPr bwMode="auto">
          <a:xfrm>
            <a:off x="6055646" y="6077033"/>
            <a:ext cx="846386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x3000-x303F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156" name="Rectangle 15"/>
          <p:cNvSpPr>
            <a:spLocks noChangeArrowheads="1"/>
          </p:cNvSpPr>
          <p:nvPr/>
        </p:nvSpPr>
        <p:spPr bwMode="auto">
          <a:xfrm>
            <a:off x="1371668" y="3986409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x3130</a:t>
            </a:r>
          </a:p>
        </p:txBody>
      </p:sp>
      <p:sp>
        <p:nvSpPr>
          <p:cNvPr id="157" name="Rectangle 14"/>
          <p:cNvSpPr>
            <a:spLocks noChangeArrowheads="1"/>
          </p:cNvSpPr>
          <p:nvPr/>
        </p:nvSpPr>
        <p:spPr bwMode="auto">
          <a:xfrm>
            <a:off x="823003" y="4178565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0xD807</a:t>
            </a:r>
          </a:p>
        </p:txBody>
      </p:sp>
      <p:sp>
        <p:nvSpPr>
          <p:cNvPr id="177" name="Rectangle 15"/>
          <p:cNvSpPr>
            <a:spLocks noChangeArrowheads="1"/>
          </p:cNvSpPr>
          <p:nvPr/>
        </p:nvSpPr>
        <p:spPr bwMode="auto">
          <a:xfrm>
            <a:off x="1371668" y="4178565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x3047</a:t>
            </a:r>
          </a:p>
        </p:txBody>
      </p:sp>
      <p:grpSp>
        <p:nvGrpSpPr>
          <p:cNvPr id="178" name="Group 177"/>
          <p:cNvGrpSpPr/>
          <p:nvPr/>
        </p:nvGrpSpPr>
        <p:grpSpPr>
          <a:xfrm>
            <a:off x="3160298" y="1481447"/>
            <a:ext cx="1300356" cy="276999"/>
            <a:chOff x="512942" y="3201728"/>
            <a:chExt cx="1300356" cy="276999"/>
          </a:xfrm>
        </p:grpSpPr>
        <p:sp>
          <p:nvSpPr>
            <p:cNvPr id="179" name="Rectangle 178"/>
            <p:cNvSpPr/>
            <p:nvPr/>
          </p:nvSpPr>
          <p:spPr>
            <a:xfrm>
              <a:off x="512942" y="3201728"/>
              <a:ext cx="130035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3333CC"/>
                </a:buClr>
                <a:buSzPct val="60000"/>
              </a:pPr>
              <a:r>
                <a:rPr lang="en-US" sz="1200" b="1" i="1" dirty="0">
                  <a:solidFill>
                    <a:srgbClr val="FF0000"/>
                  </a:solidFill>
                  <a:latin typeface="Courier New" pitchFamily="49" charset="0"/>
                </a:rPr>
                <a:t>FR____|S____</a:t>
              </a: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754080" y="3212868"/>
              <a:ext cx="468398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i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Frame</a:t>
              </a:r>
              <a:endParaRPr lang="en-US" sz="900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1376579" y="3212868"/>
              <a:ext cx="410690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i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Page</a:t>
              </a:r>
              <a:endParaRPr lang="en-US" sz="900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191" name="Rectangle 97"/>
          <p:cNvSpPr>
            <a:spLocks noChangeArrowheads="1"/>
          </p:cNvSpPr>
          <p:nvPr/>
        </p:nvSpPr>
        <p:spPr bwMode="auto">
          <a:xfrm>
            <a:off x="8811963" y="4091072"/>
            <a:ext cx="819150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#5 – x3800</a:t>
            </a:r>
          </a:p>
        </p:txBody>
      </p:sp>
      <p:sp>
        <p:nvSpPr>
          <p:cNvPr id="236" name="Rectangle 73"/>
          <p:cNvSpPr>
            <a:spLocks noChangeArrowheads="1"/>
          </p:cNvSpPr>
          <p:nvPr/>
        </p:nvSpPr>
        <p:spPr bwMode="auto">
          <a:xfrm>
            <a:off x="5916604" y="2794309"/>
            <a:ext cx="1097280" cy="66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11_193|1___2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0xxxxx|1___3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8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</p:txBody>
      </p:sp>
      <p:sp>
        <p:nvSpPr>
          <p:cNvPr id="252" name="Rectangle 81"/>
          <p:cNvSpPr>
            <a:spLocks noChangeArrowheads="1"/>
          </p:cNvSpPr>
          <p:nvPr/>
        </p:nvSpPr>
        <p:spPr bwMode="auto">
          <a:xfrm>
            <a:off x="8811276" y="4328685"/>
            <a:ext cx="790601" cy="24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#6 – UPT2</a:t>
            </a:r>
          </a:p>
        </p:txBody>
      </p:sp>
      <p:sp>
        <p:nvSpPr>
          <p:cNvPr id="259" name="Rectangle 101"/>
          <p:cNvSpPr>
            <a:spLocks noChangeArrowheads="1"/>
          </p:cNvSpPr>
          <p:nvPr/>
        </p:nvSpPr>
        <p:spPr bwMode="auto">
          <a:xfrm>
            <a:off x="6055646" y="2376097"/>
            <a:ext cx="846386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xD800-xD83F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grpSp>
        <p:nvGrpSpPr>
          <p:cNvPr id="175" name="Group 174"/>
          <p:cNvGrpSpPr/>
          <p:nvPr/>
        </p:nvGrpSpPr>
        <p:grpSpPr>
          <a:xfrm>
            <a:off x="5409614" y="1367899"/>
            <a:ext cx="1600518" cy="5284787"/>
            <a:chOff x="4495214" y="1198563"/>
            <a:chExt cx="1600518" cy="5284787"/>
          </a:xfrm>
        </p:grpSpPr>
        <p:sp>
          <p:nvSpPr>
            <p:cNvPr id="176" name="Rectangle 36"/>
            <p:cNvSpPr>
              <a:spLocks noChangeArrowheads="1"/>
            </p:cNvSpPr>
            <p:nvPr/>
          </p:nvSpPr>
          <p:spPr bwMode="auto">
            <a:xfrm>
              <a:off x="4495214" y="1274763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FF0000"/>
                  </a:solidFill>
                  <a:latin typeface="Arial Narrow" pitchFamily="34" charset="0"/>
                </a:rPr>
                <a:t>x3000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FF0000"/>
                  </a:solidFill>
                  <a:latin typeface="Arial Narrow" pitchFamily="34" charset="0"/>
                </a:rPr>
                <a:t>(192)</a:t>
              </a:r>
            </a:p>
          </p:txBody>
        </p:sp>
        <p:sp>
          <p:nvSpPr>
            <p:cNvPr id="183" name="Rectangle 37"/>
            <p:cNvSpPr>
              <a:spLocks noChangeArrowheads="1"/>
            </p:cNvSpPr>
            <p:nvPr/>
          </p:nvSpPr>
          <p:spPr bwMode="auto">
            <a:xfrm>
              <a:off x="4495214" y="2508250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x3080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(194)</a:t>
              </a:r>
            </a:p>
          </p:txBody>
        </p:sp>
        <p:sp>
          <p:nvSpPr>
            <p:cNvPr id="184" name="Rectangle 38"/>
            <p:cNvSpPr>
              <a:spLocks noChangeArrowheads="1"/>
            </p:cNvSpPr>
            <p:nvPr/>
          </p:nvSpPr>
          <p:spPr bwMode="auto">
            <a:xfrm>
              <a:off x="4495214" y="1890713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x3040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(193)</a:t>
              </a:r>
            </a:p>
          </p:txBody>
        </p:sp>
        <p:sp>
          <p:nvSpPr>
            <p:cNvPr id="193" name="Rectangle 39"/>
            <p:cNvSpPr>
              <a:spLocks noChangeArrowheads="1"/>
            </p:cNvSpPr>
            <p:nvPr/>
          </p:nvSpPr>
          <p:spPr bwMode="auto">
            <a:xfrm>
              <a:off x="4495214" y="3124200"/>
              <a:ext cx="5540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x30C0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(195)</a:t>
              </a:r>
            </a:p>
          </p:txBody>
        </p:sp>
        <p:sp>
          <p:nvSpPr>
            <p:cNvPr id="195" name="Line 40"/>
            <p:cNvSpPr>
              <a:spLocks noChangeShapeType="1"/>
            </p:cNvSpPr>
            <p:nvPr/>
          </p:nvSpPr>
          <p:spPr bwMode="auto">
            <a:xfrm flipV="1">
              <a:off x="4996863" y="1420812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99" name="Line 41"/>
            <p:cNvSpPr>
              <a:spLocks noChangeShapeType="1"/>
            </p:cNvSpPr>
            <p:nvPr/>
          </p:nvSpPr>
          <p:spPr bwMode="auto">
            <a:xfrm flipH="1">
              <a:off x="6083362" y="1201738"/>
              <a:ext cx="7937" cy="525303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0" name="Line 42"/>
            <p:cNvSpPr>
              <a:spLocks noChangeShapeType="1"/>
            </p:cNvSpPr>
            <p:nvPr/>
          </p:nvSpPr>
          <p:spPr bwMode="auto">
            <a:xfrm flipH="1">
              <a:off x="4993689" y="1198563"/>
              <a:ext cx="7938" cy="525303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1" name="Rectangle 43"/>
            <p:cNvSpPr>
              <a:spLocks noChangeArrowheads="1"/>
            </p:cNvSpPr>
            <p:nvPr/>
          </p:nvSpPr>
          <p:spPr bwMode="auto">
            <a:xfrm>
              <a:off x="4495214" y="3741738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x3100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(196)</a:t>
              </a:r>
            </a:p>
          </p:txBody>
        </p:sp>
        <p:sp>
          <p:nvSpPr>
            <p:cNvPr id="218" name="Rectangle 44"/>
            <p:cNvSpPr>
              <a:spLocks noChangeArrowheads="1"/>
            </p:cNvSpPr>
            <p:nvPr/>
          </p:nvSpPr>
          <p:spPr bwMode="auto">
            <a:xfrm>
              <a:off x="4495214" y="4357688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x3140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(197)</a:t>
              </a:r>
            </a:p>
          </p:txBody>
        </p:sp>
        <p:sp>
          <p:nvSpPr>
            <p:cNvPr id="219" name="Rectangle 45"/>
            <p:cNvSpPr>
              <a:spLocks noChangeArrowheads="1"/>
            </p:cNvSpPr>
            <p:nvPr/>
          </p:nvSpPr>
          <p:spPr bwMode="auto">
            <a:xfrm>
              <a:off x="4495214" y="4975225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x3180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(198)</a:t>
              </a:r>
            </a:p>
          </p:txBody>
        </p:sp>
        <p:sp>
          <p:nvSpPr>
            <p:cNvPr id="220" name="Rectangle 46"/>
            <p:cNvSpPr>
              <a:spLocks noChangeArrowheads="1"/>
            </p:cNvSpPr>
            <p:nvPr/>
          </p:nvSpPr>
          <p:spPr bwMode="auto">
            <a:xfrm>
              <a:off x="4495214" y="5591175"/>
              <a:ext cx="5540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x31C0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(199)</a:t>
              </a:r>
            </a:p>
          </p:txBody>
        </p:sp>
        <p:sp>
          <p:nvSpPr>
            <p:cNvPr id="221" name="Rectangle 47"/>
            <p:cNvSpPr>
              <a:spLocks noChangeArrowheads="1"/>
            </p:cNvSpPr>
            <p:nvPr/>
          </p:nvSpPr>
          <p:spPr bwMode="auto">
            <a:xfrm>
              <a:off x="4495214" y="6208713"/>
              <a:ext cx="5334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x3200</a:t>
              </a:r>
            </a:p>
          </p:txBody>
        </p:sp>
        <p:sp>
          <p:nvSpPr>
            <p:cNvPr id="222" name="Line 50"/>
            <p:cNvSpPr>
              <a:spLocks noChangeShapeType="1"/>
            </p:cNvSpPr>
            <p:nvPr/>
          </p:nvSpPr>
          <p:spPr bwMode="auto">
            <a:xfrm flipV="1">
              <a:off x="4998451" y="2035173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3" name="Line 51"/>
            <p:cNvSpPr>
              <a:spLocks noChangeShapeType="1"/>
            </p:cNvSpPr>
            <p:nvPr/>
          </p:nvSpPr>
          <p:spPr bwMode="auto">
            <a:xfrm flipV="1">
              <a:off x="4996864" y="2651124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4" name="Line 52"/>
            <p:cNvSpPr>
              <a:spLocks noChangeShapeType="1"/>
            </p:cNvSpPr>
            <p:nvPr/>
          </p:nvSpPr>
          <p:spPr bwMode="auto">
            <a:xfrm flipV="1">
              <a:off x="4996864" y="3265487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5" name="Line 53"/>
            <p:cNvSpPr>
              <a:spLocks noChangeShapeType="1"/>
            </p:cNvSpPr>
            <p:nvPr/>
          </p:nvSpPr>
          <p:spPr bwMode="auto">
            <a:xfrm flipV="1">
              <a:off x="4998452" y="3879848"/>
              <a:ext cx="1097280" cy="1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6" name="Line 54"/>
            <p:cNvSpPr>
              <a:spLocks noChangeShapeType="1"/>
            </p:cNvSpPr>
            <p:nvPr/>
          </p:nvSpPr>
          <p:spPr bwMode="auto">
            <a:xfrm flipV="1">
              <a:off x="4995276" y="4495798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7" name="Line 55"/>
            <p:cNvSpPr>
              <a:spLocks noChangeShapeType="1"/>
            </p:cNvSpPr>
            <p:nvPr/>
          </p:nvSpPr>
          <p:spPr bwMode="auto">
            <a:xfrm flipV="1">
              <a:off x="4993689" y="5111748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8" name="Line 56"/>
            <p:cNvSpPr>
              <a:spLocks noChangeShapeType="1"/>
            </p:cNvSpPr>
            <p:nvPr/>
          </p:nvSpPr>
          <p:spPr bwMode="auto">
            <a:xfrm flipV="1">
              <a:off x="4992101" y="5726112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9" name="Line 56"/>
            <p:cNvSpPr>
              <a:spLocks noChangeShapeType="1"/>
            </p:cNvSpPr>
            <p:nvPr/>
          </p:nvSpPr>
          <p:spPr bwMode="auto">
            <a:xfrm flipV="1">
              <a:off x="4987489" y="6346031"/>
              <a:ext cx="1097280" cy="35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01" name="Rectangle 14"/>
          <p:cNvSpPr>
            <a:spLocks noChangeArrowheads="1"/>
          </p:cNvSpPr>
          <p:nvPr/>
        </p:nvSpPr>
        <p:spPr bwMode="auto">
          <a:xfrm>
            <a:off x="829930" y="4372529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0x3040</a:t>
            </a:r>
          </a:p>
        </p:txBody>
      </p:sp>
      <p:sp>
        <p:nvSpPr>
          <p:cNvPr id="103" name="Rectangle 15"/>
          <p:cNvSpPr>
            <a:spLocks noChangeArrowheads="1"/>
          </p:cNvSpPr>
          <p:nvPr/>
        </p:nvSpPr>
        <p:spPr bwMode="auto">
          <a:xfrm>
            <a:off x="1378594" y="4372529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x3100</a:t>
            </a:r>
          </a:p>
        </p:txBody>
      </p:sp>
      <p:sp>
        <p:nvSpPr>
          <p:cNvPr id="113" name="Rectangle 97"/>
          <p:cNvSpPr>
            <a:spLocks noChangeArrowheads="1"/>
          </p:cNvSpPr>
          <p:nvPr/>
        </p:nvSpPr>
        <p:spPr bwMode="auto">
          <a:xfrm>
            <a:off x="8811962" y="4562638"/>
            <a:ext cx="839788" cy="239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#7 – xEF80</a:t>
            </a:r>
          </a:p>
        </p:txBody>
      </p:sp>
      <p:sp>
        <p:nvSpPr>
          <p:cNvPr id="121" name="Rectangle 101"/>
          <p:cNvSpPr>
            <a:spLocks noChangeArrowheads="1"/>
          </p:cNvSpPr>
          <p:nvPr/>
        </p:nvSpPr>
        <p:spPr bwMode="auto">
          <a:xfrm>
            <a:off x="6055646" y="4210134"/>
            <a:ext cx="846386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x3040-x307F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122" name="Rectangle 14"/>
          <p:cNvSpPr>
            <a:spLocks noChangeArrowheads="1"/>
          </p:cNvSpPr>
          <p:nvPr/>
        </p:nvSpPr>
        <p:spPr bwMode="auto">
          <a:xfrm>
            <a:off x="831497" y="4581491"/>
            <a:ext cx="7152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0xFFC8</a:t>
            </a:r>
          </a:p>
        </p:txBody>
      </p:sp>
      <p:sp>
        <p:nvSpPr>
          <p:cNvPr id="198" name="Rectangle 15"/>
          <p:cNvSpPr>
            <a:spLocks noChangeArrowheads="1"/>
          </p:cNvSpPr>
          <p:nvPr/>
        </p:nvSpPr>
        <p:spPr bwMode="auto">
          <a:xfrm>
            <a:off x="1363729" y="4569533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x3148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8675688" y="1669524"/>
            <a:ext cx="1058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mic Sans MS" panose="030F0702030302020204" pitchFamily="66" charset="0"/>
              </a:rPr>
              <a:t>Disk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mic Sans MS" panose="030F0702030302020204" pitchFamily="66" charset="0"/>
              </a:rPr>
              <a:t>Storage</a:t>
            </a:r>
          </a:p>
        </p:txBody>
      </p:sp>
      <p:sp>
        <p:nvSpPr>
          <p:cNvPr id="248" name="AutoShape 97"/>
          <p:cNvSpPr>
            <a:spLocks noChangeArrowheads="1"/>
          </p:cNvSpPr>
          <p:nvPr/>
        </p:nvSpPr>
        <p:spPr bwMode="auto">
          <a:xfrm>
            <a:off x="2978366" y="4058984"/>
            <a:ext cx="185737" cy="125412"/>
          </a:xfrm>
          <a:prstGeom prst="rightArrow">
            <a:avLst>
              <a:gd name="adj1" fmla="val 50000"/>
              <a:gd name="adj2" fmla="val 37025"/>
            </a:avLst>
          </a:prstGeom>
          <a:solidFill>
            <a:srgbClr val="FF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92" name="Rectangle 97"/>
          <p:cNvSpPr>
            <a:spLocks noChangeArrowheads="1"/>
          </p:cNvSpPr>
          <p:nvPr/>
        </p:nvSpPr>
        <p:spPr bwMode="auto">
          <a:xfrm>
            <a:off x="8818418" y="4793268"/>
            <a:ext cx="790576" cy="239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#8 – UPT3</a:t>
            </a:r>
          </a:p>
        </p:txBody>
      </p:sp>
      <p:grpSp>
        <p:nvGrpSpPr>
          <p:cNvPr id="163" name="Group 162"/>
          <p:cNvGrpSpPr/>
          <p:nvPr/>
        </p:nvGrpSpPr>
        <p:grpSpPr>
          <a:xfrm>
            <a:off x="5963653" y="4706309"/>
            <a:ext cx="3603961" cy="555138"/>
            <a:chOff x="5049252" y="4524832"/>
            <a:chExt cx="3603961" cy="555138"/>
          </a:xfrm>
        </p:grpSpPr>
        <p:sp>
          <p:nvSpPr>
            <p:cNvPr id="168" name="Rectangle 97"/>
            <p:cNvSpPr>
              <a:spLocks noChangeArrowheads="1"/>
            </p:cNvSpPr>
            <p:nvPr/>
          </p:nvSpPr>
          <p:spPr bwMode="auto">
            <a:xfrm>
              <a:off x="7897563" y="4834580"/>
              <a:ext cx="755650" cy="2397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CF01"/>
                </a:buClr>
                <a:buSzPct val="75000"/>
              </a:pPr>
              <a:r>
                <a:rPr lang="en-US" sz="1200" b="1" dirty="0">
                  <a:solidFill>
                    <a:srgbClr val="1C1C1C"/>
                  </a:solidFill>
                  <a:latin typeface="Arial Narrow" pitchFamily="34" charset="0"/>
                </a:rPr>
                <a:t>#9 – F740</a:t>
              </a: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5049252" y="4524832"/>
              <a:ext cx="1003638" cy="55513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38" name="Rectangle 68"/>
          <p:cNvSpPr>
            <a:spLocks noChangeArrowheads="1"/>
          </p:cNvSpPr>
          <p:nvPr/>
        </p:nvSpPr>
        <p:spPr bwMode="auto">
          <a:xfrm>
            <a:off x="5916604" y="3417482"/>
            <a:ext cx="1097280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8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11_197|0____</a:t>
            </a:r>
          </a:p>
        </p:txBody>
      </p:sp>
      <p:sp>
        <p:nvSpPr>
          <p:cNvPr id="135" name="Rectangle 101"/>
          <p:cNvSpPr>
            <a:spLocks noChangeArrowheads="1"/>
          </p:cNvSpPr>
          <p:nvPr/>
        </p:nvSpPr>
        <p:spPr bwMode="auto">
          <a:xfrm>
            <a:off x="6055646" y="4812263"/>
            <a:ext cx="846386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xFFC0-xFFFF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142" name="Rectangle 14"/>
          <p:cNvSpPr>
            <a:spLocks noChangeArrowheads="1"/>
          </p:cNvSpPr>
          <p:nvPr/>
        </p:nvSpPr>
        <p:spPr bwMode="auto">
          <a:xfrm>
            <a:off x="831497" y="4794851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0x303C</a:t>
            </a:r>
          </a:p>
        </p:txBody>
      </p:sp>
      <p:sp>
        <p:nvSpPr>
          <p:cNvPr id="143" name="Rectangle 15"/>
          <p:cNvSpPr>
            <a:spLocks noChangeArrowheads="1"/>
          </p:cNvSpPr>
          <p:nvPr/>
        </p:nvSpPr>
        <p:spPr bwMode="auto">
          <a:xfrm>
            <a:off x="1363729" y="4782893"/>
            <a:ext cx="96853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FF0000"/>
                </a:solidFill>
                <a:latin typeface="Arial Narrow" pitchFamily="34" charset="0"/>
              </a:rPr>
              <a:t>x31FC</a:t>
            </a:r>
          </a:p>
        </p:txBody>
      </p:sp>
      <p:sp>
        <p:nvSpPr>
          <p:cNvPr id="155" name="Rectangle 96"/>
          <p:cNvSpPr>
            <a:spLocks noChangeArrowheads="1"/>
          </p:cNvSpPr>
          <p:nvPr/>
        </p:nvSpPr>
        <p:spPr bwMode="auto">
          <a:xfrm>
            <a:off x="6007267" y="1615684"/>
            <a:ext cx="923330" cy="153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FF0033"/>
                </a:solidFill>
                <a:latin typeface="Courier New" pitchFamily="49" charset="0"/>
              </a:rPr>
              <a:t>11_199|1___0</a:t>
            </a:r>
          </a:p>
        </p:txBody>
      </p:sp>
    </p:spTree>
    <p:extLst>
      <p:ext uri="{BB962C8B-B14F-4D97-AF65-F5344CB8AC3E}">
        <p14:creationId xmlns:p14="http://schemas.microsoft.com/office/powerpoint/2010/main" val="212030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/>
      <p:bldP spid="1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roup 201"/>
          <p:cNvGrpSpPr/>
          <p:nvPr/>
        </p:nvGrpSpPr>
        <p:grpSpPr>
          <a:xfrm>
            <a:off x="8675688" y="2260065"/>
            <a:ext cx="1058862" cy="4173738"/>
            <a:chOff x="7761288" y="2090730"/>
            <a:chExt cx="1058862" cy="4173738"/>
          </a:xfrm>
        </p:grpSpPr>
        <p:sp>
          <p:nvSpPr>
            <p:cNvPr id="203" name="AutoShape 26"/>
            <p:cNvSpPr>
              <a:spLocks noChangeArrowheads="1"/>
            </p:cNvSpPr>
            <p:nvPr/>
          </p:nvSpPr>
          <p:spPr bwMode="auto">
            <a:xfrm>
              <a:off x="7761288" y="2090730"/>
              <a:ext cx="1058862" cy="4173738"/>
            </a:xfrm>
            <a:prstGeom prst="can">
              <a:avLst>
                <a:gd name="adj" fmla="val 50825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4" name="Rectangle 28"/>
            <p:cNvSpPr>
              <a:spLocks noChangeArrowheads="1"/>
            </p:cNvSpPr>
            <p:nvPr/>
          </p:nvSpPr>
          <p:spPr bwMode="auto">
            <a:xfrm>
              <a:off x="7912860" y="2760463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5" name="Rectangle 29"/>
            <p:cNvSpPr>
              <a:spLocks noChangeArrowheads="1"/>
            </p:cNvSpPr>
            <p:nvPr/>
          </p:nvSpPr>
          <p:spPr bwMode="auto">
            <a:xfrm>
              <a:off x="7912860" y="2991396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6" name="Rectangle 74"/>
            <p:cNvSpPr>
              <a:spLocks noChangeArrowheads="1"/>
            </p:cNvSpPr>
            <p:nvPr/>
          </p:nvSpPr>
          <p:spPr bwMode="auto">
            <a:xfrm>
              <a:off x="7912860" y="3222329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7" name="Rectangle 75"/>
            <p:cNvSpPr>
              <a:spLocks noChangeArrowheads="1"/>
            </p:cNvSpPr>
            <p:nvPr/>
          </p:nvSpPr>
          <p:spPr bwMode="auto">
            <a:xfrm>
              <a:off x="7912860" y="3453262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8" name="Rectangle 76"/>
            <p:cNvSpPr>
              <a:spLocks noChangeArrowheads="1"/>
            </p:cNvSpPr>
            <p:nvPr/>
          </p:nvSpPr>
          <p:spPr bwMode="auto">
            <a:xfrm>
              <a:off x="7912860" y="3684195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9" name="Rectangle 74"/>
            <p:cNvSpPr>
              <a:spLocks noChangeArrowheads="1"/>
            </p:cNvSpPr>
            <p:nvPr/>
          </p:nvSpPr>
          <p:spPr bwMode="auto">
            <a:xfrm>
              <a:off x="7912860" y="3915128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0" name="Rectangle 75"/>
            <p:cNvSpPr>
              <a:spLocks noChangeArrowheads="1"/>
            </p:cNvSpPr>
            <p:nvPr/>
          </p:nvSpPr>
          <p:spPr bwMode="auto">
            <a:xfrm>
              <a:off x="7912860" y="4146061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1" name="Rectangle 76"/>
            <p:cNvSpPr>
              <a:spLocks noChangeArrowheads="1"/>
            </p:cNvSpPr>
            <p:nvPr/>
          </p:nvSpPr>
          <p:spPr bwMode="auto">
            <a:xfrm>
              <a:off x="7912860" y="4376994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2" name="Rectangle 75"/>
            <p:cNvSpPr>
              <a:spLocks noChangeArrowheads="1"/>
            </p:cNvSpPr>
            <p:nvPr/>
          </p:nvSpPr>
          <p:spPr bwMode="auto">
            <a:xfrm>
              <a:off x="7912860" y="4607927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3" name="Rectangle 76"/>
            <p:cNvSpPr>
              <a:spLocks noChangeArrowheads="1"/>
            </p:cNvSpPr>
            <p:nvPr/>
          </p:nvSpPr>
          <p:spPr bwMode="auto">
            <a:xfrm>
              <a:off x="7912860" y="4838860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4" name="Rectangle 76"/>
            <p:cNvSpPr>
              <a:spLocks noChangeArrowheads="1"/>
            </p:cNvSpPr>
            <p:nvPr/>
          </p:nvSpPr>
          <p:spPr bwMode="auto">
            <a:xfrm>
              <a:off x="7912860" y="5069793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5" name="Rectangle 76"/>
            <p:cNvSpPr>
              <a:spLocks noChangeArrowheads="1"/>
            </p:cNvSpPr>
            <p:nvPr/>
          </p:nvSpPr>
          <p:spPr bwMode="auto">
            <a:xfrm>
              <a:off x="7912860" y="5300726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6" name="Rectangle 76"/>
            <p:cNvSpPr>
              <a:spLocks noChangeArrowheads="1"/>
            </p:cNvSpPr>
            <p:nvPr/>
          </p:nvSpPr>
          <p:spPr bwMode="auto">
            <a:xfrm>
              <a:off x="7912860" y="5531659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17" name="Rectangle 76"/>
            <p:cNvSpPr>
              <a:spLocks noChangeArrowheads="1"/>
            </p:cNvSpPr>
            <p:nvPr/>
          </p:nvSpPr>
          <p:spPr bwMode="auto">
            <a:xfrm>
              <a:off x="7912860" y="5762595"/>
              <a:ext cx="769937" cy="234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19" name="Rectangle 81"/>
          <p:cNvSpPr>
            <a:spLocks noChangeArrowheads="1"/>
          </p:cNvSpPr>
          <p:nvPr/>
        </p:nvSpPr>
        <p:spPr bwMode="auto">
          <a:xfrm>
            <a:off x="8820067" y="2938044"/>
            <a:ext cx="8128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#0 – x3000</a:t>
            </a:r>
          </a:p>
        </p:txBody>
      </p:sp>
      <p:sp>
        <p:nvSpPr>
          <p:cNvPr id="130" name="Rectangle 88"/>
          <p:cNvSpPr>
            <a:spLocks noChangeArrowheads="1"/>
          </p:cNvSpPr>
          <p:nvPr/>
        </p:nvSpPr>
        <p:spPr bwMode="auto">
          <a:xfrm>
            <a:off x="8819984" y="3173985"/>
            <a:ext cx="8128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>
                <a:solidFill>
                  <a:srgbClr val="1C1C1C"/>
                </a:solidFill>
                <a:latin typeface="Arial Narrow" pitchFamily="34" charset="0"/>
              </a:rPr>
              <a:t>#1 – x3040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8811962" y="3400725"/>
            <a:ext cx="833438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#2 – xD800</a:t>
            </a:r>
          </a:p>
        </p:txBody>
      </p:sp>
      <p:sp>
        <p:nvSpPr>
          <p:cNvPr id="124" name="Rectangle 97"/>
          <p:cNvSpPr>
            <a:spLocks noChangeArrowheads="1"/>
          </p:cNvSpPr>
          <p:nvPr/>
        </p:nvSpPr>
        <p:spPr bwMode="auto">
          <a:xfrm>
            <a:off x="8811965" y="3642437"/>
            <a:ext cx="839788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#3 – xD840</a:t>
            </a:r>
          </a:p>
        </p:txBody>
      </p:sp>
      <p:sp>
        <p:nvSpPr>
          <p:cNvPr id="108" name="Rectangle 97"/>
          <p:cNvSpPr>
            <a:spLocks noChangeArrowheads="1"/>
          </p:cNvSpPr>
          <p:nvPr/>
        </p:nvSpPr>
        <p:spPr bwMode="auto">
          <a:xfrm>
            <a:off x="8815280" y="3864409"/>
            <a:ext cx="790601" cy="24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#4 – UPT1</a:t>
            </a:r>
          </a:p>
        </p:txBody>
      </p:sp>
      <p:sp>
        <p:nvSpPr>
          <p:cNvPr id="2601986" name="Rectangle 2"/>
          <p:cNvSpPr>
            <a:spLocks noChangeArrowheads="1"/>
          </p:cNvSpPr>
          <p:nvPr/>
        </p:nvSpPr>
        <p:spPr bwMode="auto">
          <a:xfrm>
            <a:off x="3136900" y="1802873"/>
            <a:ext cx="140948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11_192|0____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0xxxxx|1___6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10_194|1___4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0xxxxx|1___8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10_198|0____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11_195|0____</a:t>
            </a:r>
          </a:p>
        </p:txBody>
      </p:sp>
      <p:sp>
        <p:nvSpPr>
          <p:cNvPr id="2601987" name="Line 3"/>
          <p:cNvSpPr>
            <a:spLocks noChangeShapeType="1"/>
          </p:cNvSpPr>
          <p:nvPr/>
        </p:nvSpPr>
        <p:spPr bwMode="auto">
          <a:xfrm flipV="1">
            <a:off x="3206966" y="1815573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ADEADBD-509C-4E84-A8D7-45A58AD2A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 Frames...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857672-D470-411E-83C9-D123B732C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(24)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CCC4478-A0E4-48EA-85AE-A93F9525A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5496-982B-480A-8085-B08F2CA91C2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601989" name="Rectangle 5"/>
          <p:cNvSpPr>
            <a:spLocks noChangeArrowheads="1"/>
          </p:cNvSpPr>
          <p:nvPr/>
        </p:nvSpPr>
        <p:spPr bwMode="auto">
          <a:xfrm>
            <a:off x="4399541" y="1821346"/>
            <a:ext cx="981222" cy="199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x0000–x07FF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x0800–x0FFF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x1000–x17FF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x1800–x1FFF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x2000–x27FF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x2800–x2FFF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x3000–x37FF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x3800–x3FFF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...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xD800–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xDFFF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xE000–xE7FF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xEFFF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xF000–xF7FF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xFFFF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2601990" name="Line 6"/>
          <p:cNvSpPr>
            <a:spLocks noChangeShapeType="1"/>
          </p:cNvSpPr>
          <p:nvPr/>
        </p:nvSpPr>
        <p:spPr bwMode="auto">
          <a:xfrm flipH="1">
            <a:off x="3184525" y="1596499"/>
            <a:ext cx="7938" cy="492442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601991" name="Rectangle 7"/>
          <p:cNvSpPr>
            <a:spLocks noChangeArrowheads="1"/>
          </p:cNvSpPr>
          <p:nvPr/>
        </p:nvSpPr>
        <p:spPr bwMode="auto">
          <a:xfrm>
            <a:off x="2708275" y="1669523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x2400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RPT0</a:t>
            </a:r>
          </a:p>
        </p:txBody>
      </p:sp>
      <p:sp>
        <p:nvSpPr>
          <p:cNvPr id="2601992" name="Rectangle 8"/>
          <p:cNvSpPr>
            <a:spLocks noChangeArrowheads="1"/>
          </p:cNvSpPr>
          <p:nvPr/>
        </p:nvSpPr>
        <p:spPr bwMode="auto">
          <a:xfrm>
            <a:off x="2705100" y="4342702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x2440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FF0000"/>
                </a:solidFill>
                <a:latin typeface="Arial Narrow" pitchFamily="34" charset="0"/>
              </a:rPr>
              <a:t>RPT1</a:t>
            </a:r>
          </a:p>
        </p:txBody>
      </p:sp>
      <p:sp>
        <p:nvSpPr>
          <p:cNvPr id="2601996" name="Rectangle 12"/>
          <p:cNvSpPr>
            <a:spLocks noChangeArrowheads="1"/>
          </p:cNvSpPr>
          <p:nvPr/>
        </p:nvSpPr>
        <p:spPr bwMode="auto">
          <a:xfrm>
            <a:off x="750869" y="1712385"/>
            <a:ext cx="7729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1C1C1C"/>
                </a:solidFill>
                <a:latin typeface="Arial Narrow" pitchFamily="34" charset="0"/>
              </a:rPr>
              <a:t>Virtual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u="sng">
                <a:solidFill>
                  <a:srgbClr val="1C1C1C"/>
                </a:solidFill>
                <a:latin typeface="Arial Narrow" pitchFamily="34" charset="0"/>
              </a:rPr>
              <a:t>Address</a:t>
            </a:r>
          </a:p>
        </p:txBody>
      </p:sp>
      <p:sp>
        <p:nvSpPr>
          <p:cNvPr id="2601997" name="Rectangle 13"/>
          <p:cNvSpPr>
            <a:spLocks noChangeArrowheads="1"/>
          </p:cNvSpPr>
          <p:nvPr/>
        </p:nvSpPr>
        <p:spPr bwMode="auto">
          <a:xfrm>
            <a:off x="1552351" y="1713973"/>
            <a:ext cx="7825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0033"/>
                </a:solidFill>
                <a:latin typeface="Arial Narrow" pitchFamily="34" charset="0"/>
              </a:rPr>
              <a:t>Physical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u="sng" dirty="0">
                <a:solidFill>
                  <a:srgbClr val="FF0033"/>
                </a:solidFill>
                <a:latin typeface="Arial Narrow" pitchFamily="34" charset="0"/>
              </a:rPr>
              <a:t>Address</a:t>
            </a:r>
          </a:p>
        </p:txBody>
      </p:sp>
      <p:sp>
        <p:nvSpPr>
          <p:cNvPr id="2602015" name="Line 31"/>
          <p:cNvSpPr>
            <a:spLocks noChangeShapeType="1"/>
          </p:cNvSpPr>
          <p:nvPr/>
        </p:nvSpPr>
        <p:spPr bwMode="auto">
          <a:xfrm flipH="1">
            <a:off x="4395340" y="1596499"/>
            <a:ext cx="7938" cy="4924425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602019" name="Rectangle 35"/>
          <p:cNvSpPr>
            <a:spLocks noChangeArrowheads="1"/>
          </p:cNvSpPr>
          <p:nvPr/>
        </p:nvSpPr>
        <p:spPr bwMode="auto">
          <a:xfrm>
            <a:off x="3136900" y="4458812"/>
            <a:ext cx="140948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</p:txBody>
      </p:sp>
      <p:sp>
        <p:nvSpPr>
          <p:cNvPr id="100" name="Rectangle 10"/>
          <p:cNvSpPr>
            <a:spLocks noChangeArrowheads="1"/>
          </p:cNvSpPr>
          <p:nvPr/>
        </p:nvSpPr>
        <p:spPr bwMode="auto">
          <a:xfrm>
            <a:off x="823004" y="2148895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0x3000</a:t>
            </a:r>
          </a:p>
        </p:txBody>
      </p:sp>
      <p:sp>
        <p:nvSpPr>
          <p:cNvPr id="49" name="Line 3"/>
          <p:cNvSpPr>
            <a:spLocks noChangeShapeType="1"/>
          </p:cNvSpPr>
          <p:nvPr/>
        </p:nvSpPr>
        <p:spPr bwMode="auto">
          <a:xfrm flipV="1">
            <a:off x="3211590" y="4480165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58" name="Rectangle 11"/>
          <p:cNvSpPr>
            <a:spLocks noChangeArrowheads="1"/>
          </p:cNvSpPr>
          <p:nvPr/>
        </p:nvSpPr>
        <p:spPr bwMode="auto">
          <a:xfrm>
            <a:off x="1371668" y="2148895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x3040</a:t>
            </a:r>
          </a:p>
        </p:txBody>
      </p:sp>
      <p:sp>
        <p:nvSpPr>
          <p:cNvPr id="59" name="Rectangle 14"/>
          <p:cNvSpPr>
            <a:spLocks noChangeArrowheads="1"/>
          </p:cNvSpPr>
          <p:nvPr/>
        </p:nvSpPr>
        <p:spPr bwMode="auto">
          <a:xfrm>
            <a:off x="817631" y="2329924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0x3001</a:t>
            </a:r>
          </a:p>
        </p:txBody>
      </p:sp>
      <p:sp>
        <p:nvSpPr>
          <p:cNvPr id="60" name="Rectangle 15"/>
          <p:cNvSpPr>
            <a:spLocks noChangeArrowheads="1"/>
          </p:cNvSpPr>
          <p:nvPr/>
        </p:nvSpPr>
        <p:spPr bwMode="auto">
          <a:xfrm>
            <a:off x="1331028" y="2329924"/>
            <a:ext cx="9781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 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x3041</a:t>
            </a:r>
          </a:p>
        </p:txBody>
      </p:sp>
      <p:sp>
        <p:nvSpPr>
          <p:cNvPr id="61" name="Rectangle 62"/>
          <p:cNvSpPr>
            <a:spLocks noChangeArrowheads="1"/>
          </p:cNvSpPr>
          <p:nvPr/>
        </p:nvSpPr>
        <p:spPr bwMode="auto">
          <a:xfrm>
            <a:off x="5916604" y="1607609"/>
            <a:ext cx="1097280" cy="66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11_199|1___0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11_196|1___1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8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817631" y="2512804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0x3040</a:t>
            </a:r>
          </a:p>
        </p:txBody>
      </p:sp>
      <p:sp>
        <p:nvSpPr>
          <p:cNvPr id="56" name="Rectangle 15"/>
          <p:cNvSpPr>
            <a:spLocks noChangeArrowheads="1"/>
          </p:cNvSpPr>
          <p:nvPr/>
        </p:nvSpPr>
        <p:spPr bwMode="auto">
          <a:xfrm>
            <a:off x="1331028" y="2512804"/>
            <a:ext cx="9781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 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x3080</a:t>
            </a:r>
          </a:p>
        </p:txBody>
      </p:sp>
      <p:sp>
        <p:nvSpPr>
          <p:cNvPr id="57" name="Rectangle 14"/>
          <p:cNvSpPr>
            <a:spLocks noChangeArrowheads="1"/>
          </p:cNvSpPr>
          <p:nvPr/>
        </p:nvSpPr>
        <p:spPr bwMode="auto">
          <a:xfrm>
            <a:off x="817631" y="2697288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0x3041</a:t>
            </a:r>
          </a:p>
        </p:txBody>
      </p:sp>
      <p:sp>
        <p:nvSpPr>
          <p:cNvPr id="62" name="Rectangle 15"/>
          <p:cNvSpPr>
            <a:spLocks noChangeArrowheads="1"/>
          </p:cNvSpPr>
          <p:nvPr/>
        </p:nvSpPr>
        <p:spPr bwMode="auto">
          <a:xfrm>
            <a:off x="1331028" y="2697288"/>
            <a:ext cx="9781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 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x3081</a:t>
            </a:r>
          </a:p>
        </p:txBody>
      </p:sp>
      <p:sp>
        <p:nvSpPr>
          <p:cNvPr id="63" name="Rectangle 14"/>
          <p:cNvSpPr>
            <a:spLocks noChangeArrowheads="1"/>
          </p:cNvSpPr>
          <p:nvPr/>
        </p:nvSpPr>
        <p:spPr bwMode="auto">
          <a:xfrm>
            <a:off x="823004" y="2881772"/>
            <a:ext cx="7232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0xEFD2</a:t>
            </a:r>
          </a:p>
        </p:txBody>
      </p:sp>
      <p:sp>
        <p:nvSpPr>
          <p:cNvPr id="73" name="Rectangle 15"/>
          <p:cNvSpPr>
            <a:spLocks noChangeArrowheads="1"/>
          </p:cNvSpPr>
          <p:nvPr/>
        </p:nvSpPr>
        <p:spPr bwMode="auto">
          <a:xfrm>
            <a:off x="1371667" y="2881772"/>
            <a:ext cx="92839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x3112</a:t>
            </a:r>
          </a:p>
        </p:txBody>
      </p:sp>
      <p:sp>
        <p:nvSpPr>
          <p:cNvPr id="74" name="Rectangle 14"/>
          <p:cNvSpPr>
            <a:spLocks noChangeArrowheads="1"/>
          </p:cNvSpPr>
          <p:nvPr/>
        </p:nvSpPr>
        <p:spPr bwMode="auto">
          <a:xfrm>
            <a:off x="823003" y="3066256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0xD851</a:t>
            </a:r>
          </a:p>
        </p:txBody>
      </p:sp>
      <p:sp>
        <p:nvSpPr>
          <p:cNvPr id="84" name="Rectangle 15"/>
          <p:cNvSpPr>
            <a:spLocks noChangeArrowheads="1"/>
          </p:cNvSpPr>
          <p:nvPr/>
        </p:nvSpPr>
        <p:spPr bwMode="auto">
          <a:xfrm>
            <a:off x="1371668" y="3066256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x3191</a:t>
            </a:r>
          </a:p>
        </p:txBody>
      </p:sp>
      <p:sp>
        <p:nvSpPr>
          <p:cNvPr id="71" name="Rectangle 14"/>
          <p:cNvSpPr>
            <a:spLocks noChangeArrowheads="1"/>
          </p:cNvSpPr>
          <p:nvPr/>
        </p:nvSpPr>
        <p:spPr bwMode="auto">
          <a:xfrm>
            <a:off x="817630" y="3250740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0xD833</a:t>
            </a:r>
          </a:p>
        </p:txBody>
      </p:sp>
      <p:sp>
        <p:nvSpPr>
          <p:cNvPr id="89" name="Rectangle 15"/>
          <p:cNvSpPr>
            <a:spLocks noChangeArrowheads="1"/>
          </p:cNvSpPr>
          <p:nvPr/>
        </p:nvSpPr>
        <p:spPr bwMode="auto">
          <a:xfrm>
            <a:off x="1371668" y="3250740"/>
            <a:ext cx="9444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x31F3</a:t>
            </a:r>
          </a:p>
        </p:txBody>
      </p:sp>
      <p:sp>
        <p:nvSpPr>
          <p:cNvPr id="70" name="Rectangle 14"/>
          <p:cNvSpPr>
            <a:spLocks noChangeArrowheads="1"/>
          </p:cNvSpPr>
          <p:nvPr/>
        </p:nvSpPr>
        <p:spPr bwMode="auto">
          <a:xfrm>
            <a:off x="817631" y="3435224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0x3873</a:t>
            </a:r>
          </a:p>
        </p:txBody>
      </p:sp>
      <p:sp>
        <p:nvSpPr>
          <p:cNvPr id="75" name="Line 3"/>
          <p:cNvSpPr>
            <a:spLocks noChangeShapeType="1"/>
          </p:cNvSpPr>
          <p:nvPr/>
        </p:nvSpPr>
        <p:spPr bwMode="auto">
          <a:xfrm flipV="1">
            <a:off x="3206966" y="1815573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6" name="Rectangle 5"/>
          <p:cNvSpPr>
            <a:spLocks noChangeArrowheads="1"/>
          </p:cNvSpPr>
          <p:nvPr/>
        </p:nvSpPr>
        <p:spPr bwMode="auto">
          <a:xfrm>
            <a:off x="4399541" y="1821345"/>
            <a:ext cx="981222" cy="2664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x0000–x07FF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x0800–x0FFF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x1000–x17FF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x1800–x1FFF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x2000–x27FF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x2800–x2FFF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x3000–x37FF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x3800–x3FFF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...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xD800–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xDFFF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xE000–xE7FF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xE800–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xEFFF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xF000–xF7FF</a:t>
            </a:r>
          </a:p>
          <a:p>
            <a:pPr fontAlgn="base">
              <a:spcBef>
                <a:spcPts val="4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900" b="1" i="1" dirty="0">
                <a:solidFill>
                  <a:srgbClr val="FF0000"/>
                </a:solidFill>
                <a:latin typeface="Courier New" pitchFamily="49" charset="0"/>
              </a:rPr>
              <a:t>xF800–</a:t>
            </a:r>
            <a:r>
              <a:rPr lang="en-US" sz="900" b="1" i="1" dirty="0" err="1">
                <a:solidFill>
                  <a:srgbClr val="FF0000"/>
                </a:solidFill>
                <a:latin typeface="Courier New" pitchFamily="49" charset="0"/>
              </a:rPr>
              <a:t>xFFFF</a:t>
            </a:r>
            <a:endParaRPr lang="en-US" sz="900" b="1" i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93" name="Line 3"/>
          <p:cNvSpPr>
            <a:spLocks noChangeShapeType="1"/>
          </p:cNvSpPr>
          <p:nvPr/>
        </p:nvSpPr>
        <p:spPr bwMode="auto">
          <a:xfrm flipV="1">
            <a:off x="3211590" y="4480165"/>
            <a:ext cx="11963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39" name="Rectangle 15"/>
          <p:cNvSpPr>
            <a:spLocks noChangeArrowheads="1"/>
          </p:cNvSpPr>
          <p:nvPr/>
        </p:nvSpPr>
        <p:spPr bwMode="auto">
          <a:xfrm>
            <a:off x="1371668" y="3435224"/>
            <a:ext cx="9605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x30B3</a:t>
            </a:r>
          </a:p>
        </p:txBody>
      </p:sp>
      <p:sp>
        <p:nvSpPr>
          <p:cNvPr id="102" name="Rectangle 14"/>
          <p:cNvSpPr>
            <a:spLocks noChangeArrowheads="1"/>
          </p:cNvSpPr>
          <p:nvPr/>
        </p:nvSpPr>
        <p:spPr bwMode="auto">
          <a:xfrm>
            <a:off x="817631" y="3619708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0x3000</a:t>
            </a:r>
          </a:p>
        </p:txBody>
      </p:sp>
      <p:sp>
        <p:nvSpPr>
          <p:cNvPr id="117" name="Rectangle 15"/>
          <p:cNvSpPr>
            <a:spLocks noChangeArrowheads="1"/>
          </p:cNvSpPr>
          <p:nvPr/>
        </p:nvSpPr>
        <p:spPr bwMode="auto">
          <a:xfrm>
            <a:off x="1371668" y="3619708"/>
            <a:ext cx="9605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x31C0</a:t>
            </a:r>
          </a:p>
        </p:txBody>
      </p:sp>
      <p:sp>
        <p:nvSpPr>
          <p:cNvPr id="118" name="Rectangle 14"/>
          <p:cNvSpPr>
            <a:spLocks noChangeArrowheads="1"/>
          </p:cNvSpPr>
          <p:nvPr/>
        </p:nvSpPr>
        <p:spPr bwMode="auto">
          <a:xfrm>
            <a:off x="823004" y="3804192"/>
            <a:ext cx="7072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0xF7C5</a:t>
            </a:r>
          </a:p>
        </p:txBody>
      </p:sp>
      <p:sp>
        <p:nvSpPr>
          <p:cNvPr id="132" name="Rectangle 96"/>
          <p:cNvSpPr>
            <a:spLocks noChangeArrowheads="1"/>
          </p:cNvSpPr>
          <p:nvPr/>
        </p:nvSpPr>
        <p:spPr bwMode="auto">
          <a:xfrm>
            <a:off x="5916604" y="5248360"/>
            <a:ext cx="1097280" cy="66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00____|0____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00____|0____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800" b="1" dirty="0">
                <a:solidFill>
                  <a:srgbClr val="1C1C1C"/>
                </a:solidFill>
                <a:latin typeface="Courier New" pitchFamily="49" charset="0"/>
              </a:rPr>
              <a:t>    ...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0xxxxx|1___9</a:t>
            </a:r>
          </a:p>
        </p:txBody>
      </p:sp>
      <p:sp>
        <p:nvSpPr>
          <p:cNvPr id="112" name="Rectangle 101"/>
          <p:cNvSpPr>
            <a:spLocks noChangeArrowheads="1"/>
          </p:cNvSpPr>
          <p:nvPr/>
        </p:nvSpPr>
        <p:spPr bwMode="auto">
          <a:xfrm>
            <a:off x="6038021" y="4819360"/>
            <a:ext cx="846140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xF740-xF7FF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116" name="Rectangle 15"/>
          <p:cNvSpPr>
            <a:spLocks noChangeArrowheads="1"/>
          </p:cNvSpPr>
          <p:nvPr/>
        </p:nvSpPr>
        <p:spPr bwMode="auto">
          <a:xfrm>
            <a:off x="1371668" y="3804192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x3145</a:t>
            </a:r>
          </a:p>
        </p:txBody>
      </p:sp>
      <p:sp>
        <p:nvSpPr>
          <p:cNvPr id="150" name="Rectangle 14"/>
          <p:cNvSpPr>
            <a:spLocks noChangeArrowheads="1"/>
          </p:cNvSpPr>
          <p:nvPr/>
        </p:nvSpPr>
        <p:spPr bwMode="auto">
          <a:xfrm>
            <a:off x="817631" y="3986409"/>
            <a:ext cx="7072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0xEFF0</a:t>
            </a:r>
          </a:p>
        </p:txBody>
      </p:sp>
      <p:sp>
        <p:nvSpPr>
          <p:cNvPr id="151" name="Rectangle 101"/>
          <p:cNvSpPr>
            <a:spLocks noChangeArrowheads="1"/>
          </p:cNvSpPr>
          <p:nvPr/>
        </p:nvSpPr>
        <p:spPr bwMode="auto">
          <a:xfrm>
            <a:off x="6055646" y="6077033"/>
            <a:ext cx="846386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x3000-x303F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156" name="Rectangle 15"/>
          <p:cNvSpPr>
            <a:spLocks noChangeArrowheads="1"/>
          </p:cNvSpPr>
          <p:nvPr/>
        </p:nvSpPr>
        <p:spPr bwMode="auto">
          <a:xfrm>
            <a:off x="1371668" y="3986409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x3130</a:t>
            </a:r>
          </a:p>
        </p:txBody>
      </p:sp>
      <p:sp>
        <p:nvSpPr>
          <p:cNvPr id="157" name="Rectangle 14"/>
          <p:cNvSpPr>
            <a:spLocks noChangeArrowheads="1"/>
          </p:cNvSpPr>
          <p:nvPr/>
        </p:nvSpPr>
        <p:spPr bwMode="auto">
          <a:xfrm>
            <a:off x="823003" y="4178565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0xD807</a:t>
            </a:r>
          </a:p>
        </p:txBody>
      </p:sp>
      <p:sp>
        <p:nvSpPr>
          <p:cNvPr id="177" name="Rectangle 15"/>
          <p:cNvSpPr>
            <a:spLocks noChangeArrowheads="1"/>
          </p:cNvSpPr>
          <p:nvPr/>
        </p:nvSpPr>
        <p:spPr bwMode="auto">
          <a:xfrm>
            <a:off x="1371668" y="4178565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x3047</a:t>
            </a:r>
          </a:p>
        </p:txBody>
      </p:sp>
      <p:grpSp>
        <p:nvGrpSpPr>
          <p:cNvPr id="178" name="Group 177"/>
          <p:cNvGrpSpPr/>
          <p:nvPr/>
        </p:nvGrpSpPr>
        <p:grpSpPr>
          <a:xfrm>
            <a:off x="3160298" y="1481447"/>
            <a:ext cx="1300356" cy="276999"/>
            <a:chOff x="512942" y="3201728"/>
            <a:chExt cx="1300356" cy="276999"/>
          </a:xfrm>
        </p:grpSpPr>
        <p:sp>
          <p:nvSpPr>
            <p:cNvPr id="179" name="Rectangle 178"/>
            <p:cNvSpPr/>
            <p:nvPr/>
          </p:nvSpPr>
          <p:spPr>
            <a:xfrm>
              <a:off x="512942" y="3201728"/>
              <a:ext cx="130035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3333CC"/>
                </a:buClr>
                <a:buSzPct val="60000"/>
              </a:pPr>
              <a:r>
                <a:rPr lang="en-US" sz="1200" b="1" i="1" dirty="0">
                  <a:solidFill>
                    <a:srgbClr val="FF0000"/>
                  </a:solidFill>
                  <a:latin typeface="Courier New" pitchFamily="49" charset="0"/>
                </a:rPr>
                <a:t>FR____|S____</a:t>
              </a: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754080" y="3212868"/>
              <a:ext cx="468398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i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Frame</a:t>
              </a:r>
              <a:endParaRPr lang="en-US" sz="900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1376579" y="3212868"/>
              <a:ext cx="410690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i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Page</a:t>
              </a:r>
              <a:endParaRPr lang="en-US" sz="900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191" name="Rectangle 97"/>
          <p:cNvSpPr>
            <a:spLocks noChangeArrowheads="1"/>
          </p:cNvSpPr>
          <p:nvPr/>
        </p:nvSpPr>
        <p:spPr bwMode="auto">
          <a:xfrm>
            <a:off x="8811963" y="4091072"/>
            <a:ext cx="819150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#5 – x3800</a:t>
            </a:r>
          </a:p>
        </p:txBody>
      </p:sp>
      <p:sp>
        <p:nvSpPr>
          <p:cNvPr id="236" name="Rectangle 73"/>
          <p:cNvSpPr>
            <a:spLocks noChangeArrowheads="1"/>
          </p:cNvSpPr>
          <p:nvPr/>
        </p:nvSpPr>
        <p:spPr bwMode="auto">
          <a:xfrm>
            <a:off x="5916604" y="2794309"/>
            <a:ext cx="1097280" cy="66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11_193|1___2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0xxxxx|1___3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8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</p:txBody>
      </p:sp>
      <p:sp>
        <p:nvSpPr>
          <p:cNvPr id="252" name="Rectangle 81"/>
          <p:cNvSpPr>
            <a:spLocks noChangeArrowheads="1"/>
          </p:cNvSpPr>
          <p:nvPr/>
        </p:nvSpPr>
        <p:spPr bwMode="auto">
          <a:xfrm>
            <a:off x="8811276" y="4328685"/>
            <a:ext cx="790601" cy="24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#6 – UPT2</a:t>
            </a:r>
          </a:p>
        </p:txBody>
      </p:sp>
      <p:sp>
        <p:nvSpPr>
          <p:cNvPr id="259" name="Rectangle 101"/>
          <p:cNvSpPr>
            <a:spLocks noChangeArrowheads="1"/>
          </p:cNvSpPr>
          <p:nvPr/>
        </p:nvSpPr>
        <p:spPr bwMode="auto">
          <a:xfrm>
            <a:off x="6055646" y="2376097"/>
            <a:ext cx="846386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xD800-xD83F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grpSp>
        <p:nvGrpSpPr>
          <p:cNvPr id="175" name="Group 174"/>
          <p:cNvGrpSpPr/>
          <p:nvPr/>
        </p:nvGrpSpPr>
        <p:grpSpPr>
          <a:xfrm>
            <a:off x="5409614" y="1367899"/>
            <a:ext cx="1600518" cy="5284787"/>
            <a:chOff x="4495214" y="1198563"/>
            <a:chExt cx="1600518" cy="5284787"/>
          </a:xfrm>
        </p:grpSpPr>
        <p:sp>
          <p:nvSpPr>
            <p:cNvPr id="176" name="Rectangle 36"/>
            <p:cNvSpPr>
              <a:spLocks noChangeArrowheads="1"/>
            </p:cNvSpPr>
            <p:nvPr/>
          </p:nvSpPr>
          <p:spPr bwMode="auto">
            <a:xfrm>
              <a:off x="4495214" y="1274763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FF0000"/>
                  </a:solidFill>
                  <a:latin typeface="Arial Narrow" pitchFamily="34" charset="0"/>
                </a:rPr>
                <a:t>x3000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FF0000"/>
                  </a:solidFill>
                  <a:latin typeface="Arial Narrow" pitchFamily="34" charset="0"/>
                </a:rPr>
                <a:t>(192)</a:t>
              </a:r>
            </a:p>
          </p:txBody>
        </p:sp>
        <p:sp>
          <p:nvSpPr>
            <p:cNvPr id="183" name="Rectangle 37"/>
            <p:cNvSpPr>
              <a:spLocks noChangeArrowheads="1"/>
            </p:cNvSpPr>
            <p:nvPr/>
          </p:nvSpPr>
          <p:spPr bwMode="auto">
            <a:xfrm>
              <a:off x="4495214" y="2508250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x3080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(194)</a:t>
              </a:r>
            </a:p>
          </p:txBody>
        </p:sp>
        <p:sp>
          <p:nvSpPr>
            <p:cNvPr id="184" name="Rectangle 38"/>
            <p:cNvSpPr>
              <a:spLocks noChangeArrowheads="1"/>
            </p:cNvSpPr>
            <p:nvPr/>
          </p:nvSpPr>
          <p:spPr bwMode="auto">
            <a:xfrm>
              <a:off x="4495214" y="1890713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x3040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(193)</a:t>
              </a:r>
            </a:p>
          </p:txBody>
        </p:sp>
        <p:sp>
          <p:nvSpPr>
            <p:cNvPr id="193" name="Rectangle 39"/>
            <p:cNvSpPr>
              <a:spLocks noChangeArrowheads="1"/>
            </p:cNvSpPr>
            <p:nvPr/>
          </p:nvSpPr>
          <p:spPr bwMode="auto">
            <a:xfrm>
              <a:off x="4495214" y="3124200"/>
              <a:ext cx="5540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x30C0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(195)</a:t>
              </a:r>
            </a:p>
          </p:txBody>
        </p:sp>
        <p:sp>
          <p:nvSpPr>
            <p:cNvPr id="195" name="Line 40"/>
            <p:cNvSpPr>
              <a:spLocks noChangeShapeType="1"/>
            </p:cNvSpPr>
            <p:nvPr/>
          </p:nvSpPr>
          <p:spPr bwMode="auto">
            <a:xfrm flipV="1">
              <a:off x="4996863" y="1420812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99" name="Line 41"/>
            <p:cNvSpPr>
              <a:spLocks noChangeShapeType="1"/>
            </p:cNvSpPr>
            <p:nvPr/>
          </p:nvSpPr>
          <p:spPr bwMode="auto">
            <a:xfrm flipH="1">
              <a:off x="6083362" y="1201738"/>
              <a:ext cx="7937" cy="525303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0" name="Line 42"/>
            <p:cNvSpPr>
              <a:spLocks noChangeShapeType="1"/>
            </p:cNvSpPr>
            <p:nvPr/>
          </p:nvSpPr>
          <p:spPr bwMode="auto">
            <a:xfrm flipH="1">
              <a:off x="4993689" y="1198563"/>
              <a:ext cx="7938" cy="525303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01" name="Rectangle 43"/>
            <p:cNvSpPr>
              <a:spLocks noChangeArrowheads="1"/>
            </p:cNvSpPr>
            <p:nvPr/>
          </p:nvSpPr>
          <p:spPr bwMode="auto">
            <a:xfrm>
              <a:off x="4495214" y="3741738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x3100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(196)</a:t>
              </a:r>
            </a:p>
          </p:txBody>
        </p:sp>
        <p:sp>
          <p:nvSpPr>
            <p:cNvPr id="218" name="Rectangle 44"/>
            <p:cNvSpPr>
              <a:spLocks noChangeArrowheads="1"/>
            </p:cNvSpPr>
            <p:nvPr/>
          </p:nvSpPr>
          <p:spPr bwMode="auto">
            <a:xfrm>
              <a:off x="4495214" y="4357688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x3140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(197)</a:t>
              </a:r>
            </a:p>
          </p:txBody>
        </p:sp>
        <p:sp>
          <p:nvSpPr>
            <p:cNvPr id="219" name="Rectangle 45"/>
            <p:cNvSpPr>
              <a:spLocks noChangeArrowheads="1"/>
            </p:cNvSpPr>
            <p:nvPr/>
          </p:nvSpPr>
          <p:spPr bwMode="auto">
            <a:xfrm>
              <a:off x="4495214" y="4975225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x3180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(198)</a:t>
              </a:r>
            </a:p>
          </p:txBody>
        </p:sp>
        <p:sp>
          <p:nvSpPr>
            <p:cNvPr id="220" name="Rectangle 46"/>
            <p:cNvSpPr>
              <a:spLocks noChangeArrowheads="1"/>
            </p:cNvSpPr>
            <p:nvPr/>
          </p:nvSpPr>
          <p:spPr bwMode="auto">
            <a:xfrm>
              <a:off x="4495214" y="5591175"/>
              <a:ext cx="5540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x31C0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(199)</a:t>
              </a:r>
            </a:p>
          </p:txBody>
        </p:sp>
        <p:sp>
          <p:nvSpPr>
            <p:cNvPr id="221" name="Rectangle 47"/>
            <p:cNvSpPr>
              <a:spLocks noChangeArrowheads="1"/>
            </p:cNvSpPr>
            <p:nvPr/>
          </p:nvSpPr>
          <p:spPr bwMode="auto">
            <a:xfrm>
              <a:off x="4495214" y="6208713"/>
              <a:ext cx="5334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>
                  <a:solidFill>
                    <a:srgbClr val="FF0000"/>
                  </a:solidFill>
                  <a:latin typeface="Arial Narrow" pitchFamily="34" charset="0"/>
                </a:rPr>
                <a:t>x3200</a:t>
              </a:r>
            </a:p>
          </p:txBody>
        </p:sp>
        <p:sp>
          <p:nvSpPr>
            <p:cNvPr id="222" name="Line 50"/>
            <p:cNvSpPr>
              <a:spLocks noChangeShapeType="1"/>
            </p:cNvSpPr>
            <p:nvPr/>
          </p:nvSpPr>
          <p:spPr bwMode="auto">
            <a:xfrm flipV="1">
              <a:off x="4998451" y="2035173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3" name="Line 51"/>
            <p:cNvSpPr>
              <a:spLocks noChangeShapeType="1"/>
            </p:cNvSpPr>
            <p:nvPr/>
          </p:nvSpPr>
          <p:spPr bwMode="auto">
            <a:xfrm flipV="1">
              <a:off x="4996864" y="2651124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4" name="Line 52"/>
            <p:cNvSpPr>
              <a:spLocks noChangeShapeType="1"/>
            </p:cNvSpPr>
            <p:nvPr/>
          </p:nvSpPr>
          <p:spPr bwMode="auto">
            <a:xfrm flipV="1">
              <a:off x="4996864" y="3265487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5" name="Line 53"/>
            <p:cNvSpPr>
              <a:spLocks noChangeShapeType="1"/>
            </p:cNvSpPr>
            <p:nvPr/>
          </p:nvSpPr>
          <p:spPr bwMode="auto">
            <a:xfrm flipV="1">
              <a:off x="4998452" y="3879848"/>
              <a:ext cx="1097280" cy="1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6" name="Line 54"/>
            <p:cNvSpPr>
              <a:spLocks noChangeShapeType="1"/>
            </p:cNvSpPr>
            <p:nvPr/>
          </p:nvSpPr>
          <p:spPr bwMode="auto">
            <a:xfrm flipV="1">
              <a:off x="4995276" y="4495798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7" name="Line 55"/>
            <p:cNvSpPr>
              <a:spLocks noChangeShapeType="1"/>
            </p:cNvSpPr>
            <p:nvPr/>
          </p:nvSpPr>
          <p:spPr bwMode="auto">
            <a:xfrm flipV="1">
              <a:off x="4993689" y="5111748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8" name="Line 56"/>
            <p:cNvSpPr>
              <a:spLocks noChangeShapeType="1"/>
            </p:cNvSpPr>
            <p:nvPr/>
          </p:nvSpPr>
          <p:spPr bwMode="auto">
            <a:xfrm flipV="1">
              <a:off x="4992101" y="5726112"/>
              <a:ext cx="1097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9" name="Line 56"/>
            <p:cNvSpPr>
              <a:spLocks noChangeShapeType="1"/>
            </p:cNvSpPr>
            <p:nvPr/>
          </p:nvSpPr>
          <p:spPr bwMode="auto">
            <a:xfrm flipV="1">
              <a:off x="4987489" y="6346031"/>
              <a:ext cx="1097280" cy="35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01" name="Rectangle 14"/>
          <p:cNvSpPr>
            <a:spLocks noChangeArrowheads="1"/>
          </p:cNvSpPr>
          <p:nvPr/>
        </p:nvSpPr>
        <p:spPr bwMode="auto">
          <a:xfrm>
            <a:off x="829930" y="4372529"/>
            <a:ext cx="6751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0x3040</a:t>
            </a:r>
          </a:p>
        </p:txBody>
      </p:sp>
      <p:sp>
        <p:nvSpPr>
          <p:cNvPr id="103" name="Rectangle 15"/>
          <p:cNvSpPr>
            <a:spLocks noChangeArrowheads="1"/>
          </p:cNvSpPr>
          <p:nvPr/>
        </p:nvSpPr>
        <p:spPr bwMode="auto">
          <a:xfrm>
            <a:off x="1378594" y="4372529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x3100</a:t>
            </a:r>
          </a:p>
        </p:txBody>
      </p:sp>
      <p:sp>
        <p:nvSpPr>
          <p:cNvPr id="113" name="Rectangle 97"/>
          <p:cNvSpPr>
            <a:spLocks noChangeArrowheads="1"/>
          </p:cNvSpPr>
          <p:nvPr/>
        </p:nvSpPr>
        <p:spPr bwMode="auto">
          <a:xfrm>
            <a:off x="8811962" y="4562638"/>
            <a:ext cx="839788" cy="239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#7 – xEF80</a:t>
            </a:r>
          </a:p>
        </p:txBody>
      </p:sp>
      <p:sp>
        <p:nvSpPr>
          <p:cNvPr id="121" name="Rectangle 101"/>
          <p:cNvSpPr>
            <a:spLocks noChangeArrowheads="1"/>
          </p:cNvSpPr>
          <p:nvPr/>
        </p:nvSpPr>
        <p:spPr bwMode="auto">
          <a:xfrm>
            <a:off x="6055646" y="4210134"/>
            <a:ext cx="846386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x3040-x307F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122" name="Rectangle 14"/>
          <p:cNvSpPr>
            <a:spLocks noChangeArrowheads="1"/>
          </p:cNvSpPr>
          <p:nvPr/>
        </p:nvSpPr>
        <p:spPr bwMode="auto">
          <a:xfrm>
            <a:off x="831497" y="4581491"/>
            <a:ext cx="7152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0xFFC8</a:t>
            </a:r>
          </a:p>
        </p:txBody>
      </p:sp>
      <p:sp>
        <p:nvSpPr>
          <p:cNvPr id="198" name="Rectangle 15"/>
          <p:cNvSpPr>
            <a:spLocks noChangeArrowheads="1"/>
          </p:cNvSpPr>
          <p:nvPr/>
        </p:nvSpPr>
        <p:spPr bwMode="auto">
          <a:xfrm>
            <a:off x="1363729" y="4569533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x3148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8675688" y="1669524"/>
            <a:ext cx="1058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mic Sans MS" panose="030F0702030302020204" pitchFamily="66" charset="0"/>
              </a:rPr>
              <a:t>Disk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Comic Sans MS" panose="030F0702030302020204" pitchFamily="66" charset="0"/>
              </a:rPr>
              <a:t>Storage</a:t>
            </a:r>
          </a:p>
        </p:txBody>
      </p:sp>
      <p:sp>
        <p:nvSpPr>
          <p:cNvPr id="248" name="AutoShape 97"/>
          <p:cNvSpPr>
            <a:spLocks noChangeArrowheads="1"/>
          </p:cNvSpPr>
          <p:nvPr/>
        </p:nvSpPr>
        <p:spPr bwMode="auto">
          <a:xfrm>
            <a:off x="2978366" y="4058984"/>
            <a:ext cx="185737" cy="125412"/>
          </a:xfrm>
          <a:prstGeom prst="rightArrow">
            <a:avLst>
              <a:gd name="adj1" fmla="val 50000"/>
              <a:gd name="adj2" fmla="val 37025"/>
            </a:avLst>
          </a:prstGeom>
          <a:solidFill>
            <a:srgbClr val="FF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92" name="Rectangle 97"/>
          <p:cNvSpPr>
            <a:spLocks noChangeArrowheads="1"/>
          </p:cNvSpPr>
          <p:nvPr/>
        </p:nvSpPr>
        <p:spPr bwMode="auto">
          <a:xfrm>
            <a:off x="8818418" y="4793268"/>
            <a:ext cx="790576" cy="239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FFCF01"/>
              </a:buClr>
              <a:buSzPct val="75000"/>
            </a:pPr>
            <a:r>
              <a:rPr lang="en-US" sz="1200" b="1" dirty="0">
                <a:solidFill>
                  <a:srgbClr val="1C1C1C"/>
                </a:solidFill>
                <a:latin typeface="Arial Narrow" pitchFamily="34" charset="0"/>
              </a:rPr>
              <a:t>#8 – UPT3</a:t>
            </a:r>
          </a:p>
        </p:txBody>
      </p:sp>
      <p:grpSp>
        <p:nvGrpSpPr>
          <p:cNvPr id="163" name="Group 162"/>
          <p:cNvGrpSpPr/>
          <p:nvPr/>
        </p:nvGrpSpPr>
        <p:grpSpPr>
          <a:xfrm>
            <a:off x="5963653" y="4706309"/>
            <a:ext cx="3603961" cy="555138"/>
            <a:chOff x="5049252" y="4524832"/>
            <a:chExt cx="3603961" cy="555138"/>
          </a:xfrm>
        </p:grpSpPr>
        <p:sp>
          <p:nvSpPr>
            <p:cNvPr id="168" name="Rectangle 97"/>
            <p:cNvSpPr>
              <a:spLocks noChangeArrowheads="1"/>
            </p:cNvSpPr>
            <p:nvPr/>
          </p:nvSpPr>
          <p:spPr bwMode="auto">
            <a:xfrm>
              <a:off x="7897563" y="4834580"/>
              <a:ext cx="755650" cy="2397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CF01"/>
                </a:buClr>
                <a:buSzPct val="75000"/>
              </a:pPr>
              <a:r>
                <a:rPr lang="en-US" sz="1200" b="1" dirty="0">
                  <a:solidFill>
                    <a:srgbClr val="1C1C1C"/>
                  </a:solidFill>
                  <a:latin typeface="Arial Narrow" pitchFamily="34" charset="0"/>
                </a:rPr>
                <a:t>#9 – F740</a:t>
              </a: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5049252" y="4524832"/>
              <a:ext cx="1003638" cy="55513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38" name="Rectangle 68"/>
          <p:cNvSpPr>
            <a:spLocks noChangeArrowheads="1"/>
          </p:cNvSpPr>
          <p:nvPr/>
        </p:nvSpPr>
        <p:spPr bwMode="auto">
          <a:xfrm>
            <a:off x="5916604" y="3417482"/>
            <a:ext cx="1097280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00____|0____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800" b="1" dirty="0">
                <a:solidFill>
                  <a:srgbClr val="000000"/>
                </a:solidFill>
                <a:latin typeface="Courier New" pitchFamily="49" charset="0"/>
              </a:rPr>
              <a:t>    ...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sz="1000" b="1" dirty="0">
                <a:solidFill>
                  <a:srgbClr val="000000"/>
                </a:solidFill>
                <a:latin typeface="Courier New" pitchFamily="49" charset="0"/>
              </a:rPr>
              <a:t>11_197|0____</a:t>
            </a:r>
          </a:p>
        </p:txBody>
      </p:sp>
      <p:sp>
        <p:nvSpPr>
          <p:cNvPr id="135" name="Rectangle 101"/>
          <p:cNvSpPr>
            <a:spLocks noChangeArrowheads="1"/>
          </p:cNvSpPr>
          <p:nvPr/>
        </p:nvSpPr>
        <p:spPr bwMode="auto">
          <a:xfrm>
            <a:off x="6055646" y="4812263"/>
            <a:ext cx="846386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xFFC0-xFFFF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1C1C"/>
                </a:solidFill>
                <a:latin typeface="Courier New" pitchFamily="49" charset="0"/>
              </a:rPr>
              <a:t>Data Frame</a:t>
            </a:r>
          </a:p>
        </p:txBody>
      </p:sp>
      <p:sp>
        <p:nvSpPr>
          <p:cNvPr id="142" name="Rectangle 14"/>
          <p:cNvSpPr>
            <a:spLocks noChangeArrowheads="1"/>
          </p:cNvSpPr>
          <p:nvPr/>
        </p:nvSpPr>
        <p:spPr bwMode="auto">
          <a:xfrm>
            <a:off x="831497" y="4794851"/>
            <a:ext cx="6992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0x303C</a:t>
            </a:r>
          </a:p>
        </p:txBody>
      </p:sp>
      <p:sp>
        <p:nvSpPr>
          <p:cNvPr id="143" name="Rectangle 15"/>
          <p:cNvSpPr>
            <a:spLocks noChangeArrowheads="1"/>
          </p:cNvSpPr>
          <p:nvPr/>
        </p:nvSpPr>
        <p:spPr bwMode="auto">
          <a:xfrm>
            <a:off x="1363729" y="4782893"/>
            <a:ext cx="96853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000000"/>
                </a:solidFill>
                <a:latin typeface="Arial Narrow" pitchFamily="34" charset="0"/>
              </a:rPr>
              <a:t>x31FC</a:t>
            </a:r>
          </a:p>
        </p:txBody>
      </p:sp>
      <p:sp>
        <p:nvSpPr>
          <p:cNvPr id="120" name="Rectangle 14"/>
          <p:cNvSpPr>
            <a:spLocks noChangeArrowheads="1"/>
          </p:cNvSpPr>
          <p:nvPr/>
        </p:nvSpPr>
        <p:spPr bwMode="auto">
          <a:xfrm>
            <a:off x="831497" y="4998051"/>
            <a:ext cx="683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C1C1C"/>
                </a:solidFill>
                <a:latin typeface="Arial Narrow" pitchFamily="34" charset="0"/>
              </a:rPr>
              <a:t>0xF000</a:t>
            </a:r>
          </a:p>
        </p:txBody>
      </p:sp>
      <p:sp>
        <p:nvSpPr>
          <p:cNvPr id="123" name="Rectangle 15"/>
          <p:cNvSpPr>
            <a:spLocks noChangeArrowheads="1"/>
          </p:cNvSpPr>
          <p:nvPr/>
        </p:nvSpPr>
        <p:spPr bwMode="auto">
          <a:xfrm>
            <a:off x="1363729" y="4986093"/>
            <a:ext cx="9364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0000"/>
                </a:solidFill>
                <a:latin typeface="Arial Narrow" pitchFamily="34" charset="0"/>
                <a:sym typeface="Symbol" pitchFamily="18" charset="2"/>
              </a:rPr>
              <a:t>  0</a:t>
            </a:r>
            <a:r>
              <a:rPr lang="en-US" sz="1400" b="1" dirty="0">
                <a:solidFill>
                  <a:srgbClr val="FF0000"/>
                </a:solidFill>
                <a:latin typeface="Arial Narrow" pitchFamily="34" charset="0"/>
              </a:rPr>
              <a:t>x3040</a:t>
            </a:r>
          </a:p>
        </p:txBody>
      </p:sp>
      <p:sp>
        <p:nvSpPr>
          <p:cNvPr id="2" name="Rectangle 1"/>
          <p:cNvSpPr/>
          <p:nvPr/>
        </p:nvSpPr>
        <p:spPr>
          <a:xfrm>
            <a:off x="3210889" y="4027049"/>
            <a:ext cx="594778" cy="221599"/>
          </a:xfrm>
          <a:prstGeom prst="rect">
            <a:avLst/>
          </a:prstGeom>
          <a:solidFill>
            <a:schemeClr val="bg1"/>
          </a:solidFill>
        </p:spPr>
        <p:txBody>
          <a:bodyPr wrap="none" lIns="18288" tIns="18288" rIns="18288" bIns="1828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</a:rPr>
              <a:t>11_198</a:t>
            </a:r>
            <a:endParaRPr lang="en-US" sz="12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3210889" y="4209929"/>
            <a:ext cx="594778" cy="221599"/>
          </a:xfrm>
          <a:prstGeom prst="rect">
            <a:avLst/>
          </a:prstGeom>
          <a:solidFill>
            <a:schemeClr val="bg1"/>
          </a:solidFill>
        </p:spPr>
        <p:txBody>
          <a:bodyPr wrap="none" lIns="18288" tIns="18288" rIns="18288" bIns="1828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</a:rPr>
              <a:t>10_195</a:t>
            </a:r>
            <a:endParaRPr lang="en-US" sz="12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213576" y="2927497"/>
            <a:ext cx="594778" cy="221599"/>
          </a:xfrm>
          <a:prstGeom prst="rect">
            <a:avLst/>
          </a:prstGeom>
          <a:solidFill>
            <a:schemeClr val="bg1"/>
          </a:solidFill>
        </p:spPr>
        <p:txBody>
          <a:bodyPr wrap="none" lIns="18288" tIns="18288" rIns="18288" bIns="1828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</a:rPr>
              <a:t>10_192</a:t>
            </a:r>
            <a:endParaRPr lang="en-US" sz="12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5990401" y="2834388"/>
            <a:ext cx="498598" cy="172355"/>
          </a:xfrm>
          <a:prstGeom prst="rect">
            <a:avLst/>
          </a:prstGeom>
          <a:solidFill>
            <a:schemeClr val="bg1"/>
          </a:solidFill>
        </p:spPr>
        <p:txBody>
          <a:bodyPr wrap="none" lIns="18288" tIns="9144" rIns="18288" bIns="9144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FF0000"/>
                </a:solidFill>
                <a:latin typeface="Courier New" pitchFamily="49" charset="0"/>
              </a:rPr>
              <a:t>10_193</a:t>
            </a:r>
            <a:endParaRPr lang="en-US" sz="1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219574" y="4040247"/>
            <a:ext cx="594778" cy="221599"/>
          </a:xfrm>
          <a:prstGeom prst="rect">
            <a:avLst/>
          </a:prstGeom>
          <a:solidFill>
            <a:schemeClr val="bg1"/>
          </a:solidFill>
        </p:spPr>
        <p:txBody>
          <a:bodyPr wrap="none" lIns="18288" tIns="18288" rIns="18288" bIns="1828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</a:rPr>
              <a:t>10_198</a:t>
            </a:r>
            <a:endParaRPr lang="en-US" sz="12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5990401" y="3871024"/>
            <a:ext cx="498598" cy="172355"/>
          </a:xfrm>
          <a:prstGeom prst="rect">
            <a:avLst/>
          </a:prstGeom>
          <a:solidFill>
            <a:schemeClr val="bg1"/>
          </a:solidFill>
        </p:spPr>
        <p:txBody>
          <a:bodyPr wrap="none" lIns="18288" tIns="9144" rIns="18288" bIns="9144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FF0000"/>
                </a:solidFill>
                <a:latin typeface="Courier New" pitchFamily="49" charset="0"/>
              </a:rPr>
              <a:t>10_197</a:t>
            </a:r>
            <a:endParaRPr lang="en-US" sz="1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5990401" y="1614507"/>
            <a:ext cx="498598" cy="172355"/>
          </a:xfrm>
          <a:prstGeom prst="rect">
            <a:avLst/>
          </a:prstGeom>
          <a:solidFill>
            <a:schemeClr val="bg1"/>
          </a:solidFill>
        </p:spPr>
        <p:txBody>
          <a:bodyPr wrap="none" lIns="18288" tIns="9144" rIns="18288" bIns="9144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FF0000"/>
                </a:solidFill>
                <a:latin typeface="Courier New" pitchFamily="49" charset="0"/>
              </a:rPr>
              <a:t>10_199</a:t>
            </a:r>
            <a:endParaRPr lang="en-US" sz="1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5990401" y="1766907"/>
            <a:ext cx="498598" cy="172355"/>
          </a:xfrm>
          <a:prstGeom prst="rect">
            <a:avLst/>
          </a:prstGeom>
          <a:solidFill>
            <a:schemeClr val="bg1"/>
          </a:solidFill>
        </p:spPr>
        <p:txBody>
          <a:bodyPr wrap="none" lIns="18288" tIns="9144" rIns="18288" bIns="9144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FF0000"/>
                </a:solidFill>
                <a:latin typeface="Courier New" pitchFamily="49" charset="0"/>
              </a:rPr>
              <a:t>10_196</a:t>
            </a:r>
            <a:endParaRPr lang="en-US" sz="1000" dirty="0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959922" y="2232430"/>
            <a:ext cx="2867339" cy="1289704"/>
            <a:chOff x="5045521" y="2063095"/>
            <a:chExt cx="2867339" cy="1289704"/>
          </a:xfrm>
        </p:grpSpPr>
        <p:sp>
          <p:nvSpPr>
            <p:cNvPr id="146" name="Line 95"/>
            <p:cNvSpPr>
              <a:spLocks noChangeShapeType="1"/>
            </p:cNvSpPr>
            <p:nvPr/>
          </p:nvSpPr>
          <p:spPr bwMode="auto">
            <a:xfrm>
              <a:off x="6040292" y="2321062"/>
              <a:ext cx="1872568" cy="1031737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5096390" y="2667003"/>
              <a:ext cx="461665" cy="17235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9144" rIns="0" bIns="9144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0000"/>
                  </a:solidFill>
                  <a:latin typeface="Courier New" pitchFamily="49" charset="0"/>
                </a:rPr>
                <a:t>0xxxxx</a:t>
              </a:r>
              <a:endParaRPr lang="en-US" sz="1000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5045521" y="2063095"/>
              <a:ext cx="1003638" cy="55513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219574" y="2274496"/>
            <a:ext cx="4350424" cy="3178300"/>
            <a:chOff x="2305174" y="2105161"/>
            <a:chExt cx="4350424" cy="3178300"/>
          </a:xfrm>
        </p:grpSpPr>
        <p:grpSp>
          <p:nvGrpSpPr>
            <p:cNvPr id="5" name="Group 4"/>
            <p:cNvGrpSpPr/>
            <p:nvPr/>
          </p:nvGrpSpPr>
          <p:grpSpPr>
            <a:xfrm>
              <a:off x="5036282" y="2105161"/>
              <a:ext cx="1619316" cy="3178300"/>
              <a:chOff x="5036282" y="2105161"/>
              <a:chExt cx="1619316" cy="3178300"/>
            </a:xfrm>
          </p:grpSpPr>
          <p:sp>
            <p:nvSpPr>
              <p:cNvPr id="153" name="Rectangle 101"/>
              <p:cNvSpPr>
                <a:spLocks noChangeArrowheads="1"/>
              </p:cNvSpPr>
              <p:nvPr/>
            </p:nvSpPr>
            <p:spPr bwMode="auto">
              <a:xfrm>
                <a:off x="5036282" y="2105161"/>
                <a:ext cx="1031051" cy="49244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1440" tIns="91440" rIns="91440" bIns="9144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00" b="1" dirty="0">
                    <a:solidFill>
                      <a:srgbClr val="1C1C1C"/>
                    </a:solidFill>
                    <a:latin typeface="Courier New" pitchFamily="49" charset="0"/>
                  </a:rPr>
                  <a:t>xF000-xF03F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00" b="1" dirty="0">
                    <a:solidFill>
                      <a:srgbClr val="1C1C1C"/>
                    </a:solidFill>
                    <a:latin typeface="Courier New" pitchFamily="49" charset="0"/>
                  </a:rPr>
                  <a:t>Data Frame</a:t>
                </a:r>
              </a:p>
            </p:txBody>
          </p:sp>
          <p:grpSp>
            <p:nvGrpSpPr>
              <p:cNvPr id="154" name="Group 98"/>
              <p:cNvGrpSpPr>
                <a:grpSpLocks/>
              </p:cNvGrpSpPr>
              <p:nvPr/>
            </p:nvGrpSpPr>
            <p:grpSpPr bwMode="auto">
              <a:xfrm>
                <a:off x="5083969" y="2468820"/>
                <a:ext cx="1571629" cy="2814641"/>
                <a:chOff x="3003" y="419"/>
                <a:chExt cx="990" cy="1773"/>
              </a:xfrm>
            </p:grpSpPr>
            <p:sp>
              <p:nvSpPr>
                <p:cNvPr id="155" name="Rectangle 99"/>
                <p:cNvSpPr>
                  <a:spLocks noChangeArrowheads="1"/>
                </p:cNvSpPr>
                <p:nvPr/>
              </p:nvSpPr>
              <p:spPr bwMode="auto">
                <a:xfrm>
                  <a:off x="3003" y="2095"/>
                  <a:ext cx="291" cy="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00" b="1" dirty="0">
                      <a:solidFill>
                        <a:srgbClr val="FF0033"/>
                      </a:solidFill>
                      <a:latin typeface="Courier New" pitchFamily="49" charset="0"/>
                    </a:rPr>
                    <a:t>11_193</a:t>
                  </a:r>
                </a:p>
              </p:txBody>
            </p:sp>
            <p:sp>
              <p:nvSpPr>
                <p:cNvPr id="158" name="Freeform 100"/>
                <p:cNvSpPr>
                  <a:spLocks/>
                </p:cNvSpPr>
                <p:nvPr/>
              </p:nvSpPr>
              <p:spPr bwMode="auto">
                <a:xfrm flipV="1">
                  <a:off x="3305" y="419"/>
                  <a:ext cx="688" cy="1723"/>
                </a:xfrm>
                <a:custGeom>
                  <a:avLst/>
                  <a:gdLst>
                    <a:gd name="T0" fmla="*/ 0 w 461"/>
                    <a:gd name="T1" fmla="*/ 0 h 368"/>
                    <a:gd name="T2" fmla="*/ 424 w 461"/>
                    <a:gd name="T3" fmla="*/ 104 h 368"/>
                    <a:gd name="T4" fmla="*/ 222 w 461"/>
                    <a:gd name="T5" fmla="*/ 368 h 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61" h="368">
                      <a:moveTo>
                        <a:pt x="0" y="0"/>
                      </a:moveTo>
                      <a:cubicBezTo>
                        <a:pt x="193" y="21"/>
                        <a:pt x="387" y="43"/>
                        <a:pt x="424" y="104"/>
                      </a:cubicBezTo>
                      <a:cubicBezTo>
                        <a:pt x="461" y="165"/>
                        <a:pt x="341" y="266"/>
                        <a:pt x="222" y="368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stealth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>
                    <a:solidFill>
                      <a:srgbClr val="000000"/>
                    </a:solidFill>
                    <a:latin typeface="Tahoma" pitchFamily="34" charset="0"/>
                  </a:endParaRPr>
                </a:p>
              </p:txBody>
            </p:sp>
          </p:grpSp>
        </p:grpSp>
        <p:sp>
          <p:nvSpPr>
            <p:cNvPr id="159" name="Rectangle 158"/>
            <p:cNvSpPr/>
            <p:nvPr/>
          </p:nvSpPr>
          <p:spPr>
            <a:xfrm>
              <a:off x="2305174" y="3860751"/>
              <a:ext cx="594778" cy="2215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18288" tIns="18288" rIns="18288" bIns="18288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0000"/>
                  </a:solidFill>
                  <a:latin typeface="Courier New" pitchFamily="49" charset="0"/>
                </a:rPr>
                <a:t>11_198</a:t>
              </a:r>
              <a:endParaRPr lang="en-US" sz="1200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2801575" y="2881773"/>
            <a:ext cx="370206" cy="1504645"/>
            <a:chOff x="1893570" y="1784339"/>
            <a:chExt cx="370206" cy="1504645"/>
          </a:xfrm>
        </p:grpSpPr>
        <p:sp>
          <p:nvSpPr>
            <p:cNvPr id="238" name="Rectangle 237"/>
            <p:cNvSpPr/>
            <p:nvPr/>
          </p:nvSpPr>
          <p:spPr bwMode="auto">
            <a:xfrm>
              <a:off x="1893570" y="1784339"/>
              <a:ext cx="370206" cy="150421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39" name="AutoShape 97"/>
            <p:cNvSpPr>
              <a:spLocks noChangeArrowheads="1"/>
            </p:cNvSpPr>
            <p:nvPr/>
          </p:nvSpPr>
          <p:spPr bwMode="auto">
            <a:xfrm>
              <a:off x="2078039" y="3163572"/>
              <a:ext cx="185737" cy="125412"/>
            </a:xfrm>
            <a:prstGeom prst="rightArrow">
              <a:avLst>
                <a:gd name="adj1" fmla="val 50000"/>
                <a:gd name="adj2" fmla="val 37025"/>
              </a:avLst>
            </a:prstGeom>
            <a:solidFill>
              <a:srgbClr val="FF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2801575" y="2881773"/>
            <a:ext cx="370206" cy="1504645"/>
            <a:chOff x="1893570" y="1783905"/>
            <a:chExt cx="370206" cy="1504645"/>
          </a:xfrm>
        </p:grpSpPr>
        <p:sp>
          <p:nvSpPr>
            <p:cNvPr id="166" name="Rectangle 165"/>
            <p:cNvSpPr/>
            <p:nvPr/>
          </p:nvSpPr>
          <p:spPr bwMode="auto">
            <a:xfrm>
              <a:off x="1893570" y="1783905"/>
              <a:ext cx="370206" cy="150464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67" name="AutoShape 97"/>
            <p:cNvSpPr>
              <a:spLocks noChangeArrowheads="1"/>
            </p:cNvSpPr>
            <p:nvPr/>
          </p:nvSpPr>
          <p:spPr bwMode="auto">
            <a:xfrm>
              <a:off x="2078039" y="1879947"/>
              <a:ext cx="185737" cy="125412"/>
            </a:xfrm>
            <a:prstGeom prst="rightArrow">
              <a:avLst>
                <a:gd name="adj1" fmla="val 50000"/>
                <a:gd name="adj2" fmla="val 37025"/>
              </a:avLst>
            </a:prstGeom>
            <a:solidFill>
              <a:srgbClr val="FF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2801575" y="2881773"/>
            <a:ext cx="370206" cy="1504645"/>
            <a:chOff x="1893570" y="1783905"/>
            <a:chExt cx="370206" cy="1504645"/>
          </a:xfrm>
        </p:grpSpPr>
        <p:sp>
          <p:nvSpPr>
            <p:cNvPr id="170" name="Rectangle 169"/>
            <p:cNvSpPr/>
            <p:nvPr/>
          </p:nvSpPr>
          <p:spPr bwMode="auto">
            <a:xfrm>
              <a:off x="1893570" y="1783905"/>
              <a:ext cx="370206" cy="150464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71" name="AutoShape 97"/>
            <p:cNvSpPr>
              <a:spLocks noChangeArrowheads="1"/>
            </p:cNvSpPr>
            <p:nvPr/>
          </p:nvSpPr>
          <p:spPr bwMode="auto">
            <a:xfrm>
              <a:off x="2078039" y="2418427"/>
              <a:ext cx="185737" cy="125412"/>
            </a:xfrm>
            <a:prstGeom prst="rightArrow">
              <a:avLst>
                <a:gd name="adj1" fmla="val 50000"/>
                <a:gd name="adj2" fmla="val 37025"/>
              </a:avLst>
            </a:prstGeom>
            <a:solidFill>
              <a:srgbClr val="FF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2801575" y="2881773"/>
            <a:ext cx="370206" cy="1504645"/>
            <a:chOff x="1893570" y="1783905"/>
            <a:chExt cx="370206" cy="1504645"/>
          </a:xfrm>
        </p:grpSpPr>
        <p:sp>
          <p:nvSpPr>
            <p:cNvPr id="173" name="Rectangle 172"/>
            <p:cNvSpPr/>
            <p:nvPr/>
          </p:nvSpPr>
          <p:spPr bwMode="auto">
            <a:xfrm>
              <a:off x="1893570" y="1783905"/>
              <a:ext cx="370206" cy="150464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74" name="AutoShape 97"/>
            <p:cNvSpPr>
              <a:spLocks noChangeArrowheads="1"/>
            </p:cNvSpPr>
            <p:nvPr/>
          </p:nvSpPr>
          <p:spPr bwMode="auto">
            <a:xfrm>
              <a:off x="2078039" y="2986925"/>
              <a:ext cx="185737" cy="125412"/>
            </a:xfrm>
            <a:prstGeom prst="rightArrow">
              <a:avLst>
                <a:gd name="adj1" fmla="val 50000"/>
                <a:gd name="adj2" fmla="val 37025"/>
              </a:avLst>
            </a:prstGeom>
            <a:solidFill>
              <a:srgbClr val="FF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2801575" y="2881773"/>
            <a:ext cx="370206" cy="1504645"/>
            <a:chOff x="1893570" y="1783905"/>
            <a:chExt cx="370206" cy="1504645"/>
          </a:xfrm>
        </p:grpSpPr>
        <p:sp>
          <p:nvSpPr>
            <p:cNvPr id="234" name="Rectangle 233"/>
            <p:cNvSpPr/>
            <p:nvPr/>
          </p:nvSpPr>
          <p:spPr bwMode="auto">
            <a:xfrm>
              <a:off x="1893570" y="1783905"/>
              <a:ext cx="370206" cy="150464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35" name="AutoShape 97"/>
            <p:cNvSpPr>
              <a:spLocks noChangeArrowheads="1"/>
            </p:cNvSpPr>
            <p:nvPr/>
          </p:nvSpPr>
          <p:spPr bwMode="auto">
            <a:xfrm>
              <a:off x="2078039" y="3142790"/>
              <a:ext cx="185737" cy="125412"/>
            </a:xfrm>
            <a:prstGeom prst="rightArrow">
              <a:avLst>
                <a:gd name="adj1" fmla="val 50000"/>
                <a:gd name="adj2" fmla="val 37025"/>
              </a:avLst>
            </a:prstGeom>
            <a:solidFill>
              <a:srgbClr val="FF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2801575" y="2881772"/>
            <a:ext cx="370206" cy="1504646"/>
            <a:chOff x="1893570" y="1783905"/>
            <a:chExt cx="370206" cy="1504646"/>
          </a:xfrm>
        </p:grpSpPr>
        <p:sp>
          <p:nvSpPr>
            <p:cNvPr id="188" name="Rectangle 187"/>
            <p:cNvSpPr/>
            <p:nvPr/>
          </p:nvSpPr>
          <p:spPr bwMode="auto">
            <a:xfrm>
              <a:off x="1893570" y="1783905"/>
              <a:ext cx="370206" cy="150464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89" name="AutoShape 97"/>
            <p:cNvSpPr>
              <a:spLocks noChangeArrowheads="1"/>
            </p:cNvSpPr>
            <p:nvPr/>
          </p:nvSpPr>
          <p:spPr bwMode="auto">
            <a:xfrm>
              <a:off x="2078039" y="1879947"/>
              <a:ext cx="185737" cy="125412"/>
            </a:xfrm>
            <a:prstGeom prst="rightArrow">
              <a:avLst>
                <a:gd name="adj1" fmla="val 50000"/>
                <a:gd name="adj2" fmla="val 37025"/>
              </a:avLst>
            </a:prstGeom>
            <a:solidFill>
              <a:srgbClr val="FF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2801575" y="2906186"/>
            <a:ext cx="370206" cy="1480232"/>
            <a:chOff x="1893570" y="1808319"/>
            <a:chExt cx="370206" cy="1480232"/>
          </a:xfrm>
        </p:grpSpPr>
        <p:sp>
          <p:nvSpPr>
            <p:cNvPr id="231" name="Rectangle 230"/>
            <p:cNvSpPr/>
            <p:nvPr/>
          </p:nvSpPr>
          <p:spPr bwMode="auto">
            <a:xfrm>
              <a:off x="1893570" y="1808319"/>
              <a:ext cx="370206" cy="14802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32" name="AutoShape 97"/>
            <p:cNvSpPr>
              <a:spLocks noChangeArrowheads="1"/>
            </p:cNvSpPr>
            <p:nvPr/>
          </p:nvSpPr>
          <p:spPr bwMode="auto">
            <a:xfrm>
              <a:off x="2078039" y="2418427"/>
              <a:ext cx="185737" cy="125412"/>
            </a:xfrm>
            <a:prstGeom prst="rightArrow">
              <a:avLst>
                <a:gd name="adj1" fmla="val 50000"/>
                <a:gd name="adj2" fmla="val 37025"/>
              </a:avLst>
            </a:prstGeom>
            <a:solidFill>
              <a:srgbClr val="FF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360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2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1" grpId="0" animBg="1"/>
      <p:bldP spid="1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74" y="245979"/>
            <a:ext cx="7719416" cy="64257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3580" y="4484873"/>
            <a:ext cx="3706134" cy="2290308"/>
          </a:xfrm>
          <a:prstGeom prst="rect">
            <a:avLst/>
          </a:prstGeom>
        </p:spPr>
      </p:pic>
      <p:sp>
        <p:nvSpPr>
          <p:cNvPr id="15" name="Rounded Rectangular Callout 14"/>
          <p:cNvSpPr/>
          <p:nvPr/>
        </p:nvSpPr>
        <p:spPr bwMode="auto">
          <a:xfrm>
            <a:off x="7490588" y="5822077"/>
            <a:ext cx="2757639" cy="685800"/>
          </a:xfrm>
          <a:prstGeom prst="wedgeRoundRectCallout">
            <a:avLst>
              <a:gd name="adj1" fmla="val -165527"/>
              <a:gd name="adj2" fmla="val -19878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9. Memory dirtied by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calling function.</a:t>
            </a:r>
          </a:p>
        </p:txBody>
      </p:sp>
      <p:sp>
        <p:nvSpPr>
          <p:cNvPr id="25" name="Rounded Rectangular Callout 24"/>
          <p:cNvSpPr/>
          <p:nvPr/>
        </p:nvSpPr>
        <p:spPr bwMode="auto">
          <a:xfrm>
            <a:off x="5845208" y="5977941"/>
            <a:ext cx="4839436" cy="488373"/>
          </a:xfrm>
          <a:prstGeom prst="wedgeRoundRectCallout">
            <a:avLst>
              <a:gd name="adj1" fmla="val -83820"/>
              <a:gd name="adj2" fmla="val -40647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latin typeface="Comic Sans MS" panose="030F0702030302020204" pitchFamily="66" charset="0"/>
              </a:rPr>
              <a:t>9.	What is the purpose of lines 35-38?   </a:t>
            </a:r>
          </a:p>
        </p:txBody>
      </p:sp>
      <p:sp>
        <p:nvSpPr>
          <p:cNvPr id="14" name="Rounded Rectangular Callout 13"/>
          <p:cNvSpPr/>
          <p:nvPr/>
        </p:nvSpPr>
        <p:spPr bwMode="auto">
          <a:xfrm>
            <a:off x="7826560" y="4938961"/>
            <a:ext cx="2497131" cy="685800"/>
          </a:xfrm>
          <a:prstGeom prst="wedgeRoundRectCallout">
            <a:avLst>
              <a:gd name="adj1" fmla="val -110654"/>
              <a:gd name="adj2" fmla="val -62210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8. New memory is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garbage.</a:t>
            </a:r>
          </a:p>
        </p:txBody>
      </p:sp>
      <p:sp>
        <p:nvSpPr>
          <p:cNvPr id="22" name="Rounded Rectangular Callout 21"/>
          <p:cNvSpPr/>
          <p:nvPr/>
        </p:nvSpPr>
        <p:spPr bwMode="auto">
          <a:xfrm>
            <a:off x="6208986" y="3669764"/>
            <a:ext cx="4341821" cy="467516"/>
          </a:xfrm>
          <a:prstGeom prst="wedgeRoundRectCallout">
            <a:avLst>
              <a:gd name="adj1" fmla="val -86548"/>
              <a:gd name="adj2" fmla="val -202660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6. What is the purpose of line 017?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7213250" y="2752821"/>
            <a:ext cx="2421176" cy="685800"/>
          </a:xfrm>
          <a:prstGeom prst="wedgeRoundRectCallout">
            <a:avLst>
              <a:gd name="adj1" fmla="val -89219"/>
              <a:gd name="adj2" fmla="val -83684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5. Read back 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swapped UPT</a:t>
            </a:r>
          </a:p>
        </p:txBody>
      </p:sp>
      <p:sp>
        <p:nvSpPr>
          <p:cNvPr id="21" name="Rounded Rectangular Callout 20"/>
          <p:cNvSpPr/>
          <p:nvPr/>
        </p:nvSpPr>
        <p:spPr bwMode="auto">
          <a:xfrm>
            <a:off x="6124378" y="2995352"/>
            <a:ext cx="4511039" cy="467516"/>
          </a:xfrm>
          <a:prstGeom prst="wedgeRoundRectCallout">
            <a:avLst>
              <a:gd name="adj1" fmla="val -48118"/>
              <a:gd name="adj2" fmla="val -162107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latin typeface="Comic Sans MS" panose="030F0702030302020204" pitchFamily="66" charset="0"/>
              </a:rPr>
              <a:t>5.	What is the purpose of line 014?  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7570005" y="2428013"/>
            <a:ext cx="2678221" cy="685800"/>
          </a:xfrm>
          <a:prstGeom prst="wedgeRoundRectCallout">
            <a:avLst>
              <a:gd name="adj1" fmla="val -167438"/>
              <a:gd name="adj2" fmla="val -97844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4. All frames may be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be used for UPT.</a:t>
            </a:r>
          </a:p>
        </p:txBody>
      </p:sp>
      <p:sp>
        <p:nvSpPr>
          <p:cNvPr id="19" name="Rounded Rectangular Callout 18"/>
          <p:cNvSpPr/>
          <p:nvPr/>
        </p:nvSpPr>
        <p:spPr bwMode="auto">
          <a:xfrm>
            <a:off x="4546345" y="2598505"/>
            <a:ext cx="6019896" cy="515308"/>
          </a:xfrm>
          <a:prstGeom prst="wedgeRoundRectCallout">
            <a:avLst>
              <a:gd name="adj1" fmla="val -54201"/>
              <a:gd name="adj2" fmla="val -138596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4. Why is the function </a:t>
            </a:r>
            <a:r>
              <a:rPr lang="en-US" b="1" dirty="0" err="1"/>
              <a:t>getFrame’s</a:t>
            </a:r>
            <a:r>
              <a:rPr lang="en-US" b="1" dirty="0"/>
              <a:t> parameter -1?  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18" name="Rounded Rectangular Callout 17"/>
          <p:cNvSpPr/>
          <p:nvPr/>
        </p:nvSpPr>
        <p:spPr bwMode="auto">
          <a:xfrm>
            <a:off x="3648570" y="1877293"/>
            <a:ext cx="6970020" cy="533400"/>
          </a:xfrm>
          <a:prstGeom prst="wedgeRoundRectCallout">
            <a:avLst>
              <a:gd name="adj1" fmla="val -38457"/>
              <a:gd name="adj2" fmla="val -128355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latin typeface="Comic Sans MS" panose="030F0702030302020204" pitchFamily="66" charset="0"/>
              </a:rPr>
              <a:t>3.	What is the purpose of variables  “rpte1” and “rpte2”?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7362187" y="1046019"/>
            <a:ext cx="2421176" cy="685800"/>
          </a:xfrm>
          <a:prstGeom prst="wedgeRoundRectCallout">
            <a:avLst>
              <a:gd name="adj1" fmla="val -172695"/>
              <a:gd name="adj2" fmla="val -61405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2. Turn MMU off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for system memory.</a:t>
            </a:r>
          </a:p>
        </p:txBody>
      </p:sp>
      <p:sp>
        <p:nvSpPr>
          <p:cNvPr id="17" name="Rounded Rectangular Callout 16"/>
          <p:cNvSpPr/>
          <p:nvPr/>
        </p:nvSpPr>
        <p:spPr bwMode="auto">
          <a:xfrm>
            <a:off x="6269851" y="578581"/>
            <a:ext cx="4296390" cy="526474"/>
          </a:xfrm>
          <a:prstGeom prst="wedgeRoundRectCallout">
            <a:avLst>
              <a:gd name="adj1" fmla="val -93692"/>
              <a:gd name="adj2" fmla="val 22127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latin typeface="Comic Sans MS" panose="030F0702030302020204" pitchFamily="66" charset="0"/>
              </a:rPr>
              <a:t>2. What is the purpose of line 005?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5920149" y="363682"/>
            <a:ext cx="2124864" cy="685800"/>
          </a:xfrm>
          <a:prstGeom prst="wedgeRoundRectCallout">
            <a:avLst>
              <a:gd name="adj1" fmla="val -200069"/>
              <a:gd name="adj2" fmla="val 74098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1. Each task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has its own RPT.</a:t>
            </a:r>
          </a:p>
        </p:txBody>
      </p:sp>
      <p:sp>
        <p:nvSpPr>
          <p:cNvPr id="16" name="Rounded Rectangular Callout 15"/>
          <p:cNvSpPr/>
          <p:nvPr/>
        </p:nvSpPr>
        <p:spPr bwMode="auto">
          <a:xfrm>
            <a:off x="3648570" y="358142"/>
            <a:ext cx="6675120" cy="434339"/>
          </a:xfrm>
          <a:prstGeom prst="wedgeRoundRectCallout">
            <a:avLst>
              <a:gd name="adj1" fmla="val -57916"/>
              <a:gd name="adj2" fmla="val 149992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1. What is the purpose of the variable </a:t>
            </a:r>
            <a:r>
              <a:rPr lang="en-US" b="1" dirty="0" err="1">
                <a:latin typeface="Comic Sans MS" panose="030F0702030302020204" pitchFamily="66" charset="0"/>
              </a:rPr>
              <a:t>tcb</a:t>
            </a:r>
            <a:r>
              <a:rPr lang="en-US" b="1" dirty="0">
                <a:latin typeface="Comic Sans MS" panose="030F0702030302020204" pitchFamily="66" charset="0"/>
              </a:rPr>
              <a:t>[</a:t>
            </a:r>
            <a:r>
              <a:rPr lang="en-US" b="1" dirty="0" err="1">
                <a:latin typeface="Comic Sans MS" panose="030F0702030302020204" pitchFamily="66" charset="0"/>
              </a:rPr>
              <a:t>curTask</a:t>
            </a:r>
            <a:r>
              <a:rPr lang="en-US" b="1" dirty="0">
                <a:latin typeface="Comic Sans MS" panose="030F0702030302020204" pitchFamily="66" charset="0"/>
              </a:rPr>
              <a:t>].RPT?</a:t>
            </a: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7133580" y="1724893"/>
            <a:ext cx="3332609" cy="1027928"/>
          </a:xfrm>
          <a:prstGeom prst="wedgeRoundRectCallout">
            <a:avLst>
              <a:gd name="adj1" fmla="val -62402"/>
              <a:gd name="adj2" fmla="val -80377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3. Root directory entries.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rpte1 = memory frames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rpte2 = swap space pages</a:t>
            </a:r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6208986" y="3113813"/>
            <a:ext cx="4257203" cy="685800"/>
          </a:xfrm>
          <a:prstGeom prst="wedgeRoundRectCallout">
            <a:avLst>
              <a:gd name="adj1" fmla="val -84037"/>
              <a:gd name="adj2" fmla="val -71169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6. Define all UPT entries by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setting values to zero (default).</a:t>
            </a:r>
          </a:p>
        </p:txBody>
      </p:sp>
      <p:sp>
        <p:nvSpPr>
          <p:cNvPr id="23" name="Rounded Rectangular Callout 22"/>
          <p:cNvSpPr/>
          <p:nvPr/>
        </p:nvSpPr>
        <p:spPr bwMode="auto">
          <a:xfrm>
            <a:off x="4367717" y="5238569"/>
            <a:ext cx="5415646" cy="772385"/>
          </a:xfrm>
          <a:prstGeom prst="wedgeRoundRectCallout">
            <a:avLst>
              <a:gd name="adj1" fmla="val -47304"/>
              <a:gd name="adj2" fmla="val -136771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indent="-342900" algn="ctr">
              <a:buAutoNum type="arabicPeriod" startAt="7"/>
            </a:pPr>
            <a:r>
              <a:rPr lang="en-US" b="1" dirty="0">
                <a:latin typeface="Comic Sans MS" panose="030F0702030302020204" pitchFamily="66" charset="0"/>
              </a:rPr>
              <a:t>Why is the function </a:t>
            </a:r>
            <a:r>
              <a:rPr lang="en-US" b="1" dirty="0" err="1">
                <a:latin typeface="Comic Sans MS" panose="030F0702030302020204" pitchFamily="66" charset="0"/>
              </a:rPr>
              <a:t>getFrame’s</a:t>
            </a:r>
            <a:r>
              <a:rPr lang="en-US" b="1" dirty="0">
                <a:latin typeface="Comic Sans MS" panose="030F0702030302020204" pitchFamily="66" charset="0"/>
              </a:rPr>
              <a:t> parameter</a:t>
            </a:r>
          </a:p>
          <a:p>
            <a:pPr algn="ctr"/>
            <a:r>
              <a:rPr lang="en-US" b="1" dirty="0">
                <a:latin typeface="Comic Sans MS" panose="030F0702030302020204" pitchFamily="66" charset="0"/>
              </a:rPr>
              <a:t>rpte1 (line 027)?  </a:t>
            </a:r>
          </a:p>
        </p:txBody>
      </p:sp>
      <p:sp>
        <p:nvSpPr>
          <p:cNvPr id="13" name="Rounded Rectangular Callout 12"/>
          <p:cNvSpPr/>
          <p:nvPr/>
        </p:nvSpPr>
        <p:spPr bwMode="auto">
          <a:xfrm>
            <a:off x="6978510" y="3799613"/>
            <a:ext cx="3706134" cy="949032"/>
          </a:xfrm>
          <a:prstGeom prst="wedgeRoundRectCallout">
            <a:avLst>
              <a:gd name="adj1" fmla="val -95844"/>
              <a:gd name="adj2" fmla="val 22022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7. Prevent the current UPT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from being selected as the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omic Sans MS" panose="030F0702030302020204" pitchFamily="66" charset="0"/>
              </a:rPr>
              <a:t>data frame.</a:t>
            </a:r>
          </a:p>
        </p:txBody>
      </p:sp>
      <p:sp>
        <p:nvSpPr>
          <p:cNvPr id="24" name="Rounded Rectangular Callout 23"/>
          <p:cNvSpPr/>
          <p:nvPr/>
        </p:nvSpPr>
        <p:spPr bwMode="auto">
          <a:xfrm>
            <a:off x="4203446" y="5423686"/>
            <a:ext cx="6132488" cy="478350"/>
          </a:xfrm>
          <a:prstGeom prst="wedgeRoundRectCallout">
            <a:avLst>
              <a:gd name="adj1" fmla="val -48398"/>
              <a:gd name="adj2" fmla="val -149977"/>
              <a:gd name="adj3" fmla="val 16667"/>
            </a:avLst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latin typeface="Comic Sans MS" panose="030F0702030302020204" pitchFamily="66" charset="0"/>
              </a:rPr>
              <a:t>8. Why isn’t a new data frame initialized (</a:t>
            </a:r>
            <a:r>
              <a:rPr lang="en-US" b="1">
                <a:latin typeface="Comic Sans MS" panose="030F0702030302020204" pitchFamily="66" charset="0"/>
              </a:rPr>
              <a:t>line 031)</a:t>
            </a:r>
            <a:endParaRPr 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06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 animBg="1"/>
      <p:bldP spid="14" grpId="0" animBg="1"/>
      <p:bldP spid="22" grpId="0" animBg="1"/>
      <p:bldP spid="11" grpId="0" animBg="1"/>
      <p:bldP spid="21" grpId="0" animBg="1"/>
      <p:bldP spid="10" grpId="0" animBg="1"/>
      <p:bldP spid="19" grpId="0" animBg="1"/>
      <p:bldP spid="18" grpId="0" animBg="1"/>
      <p:bldP spid="8" grpId="0" animBg="1"/>
      <p:bldP spid="17" grpId="0" animBg="1"/>
      <p:bldP spid="7" grpId="0" animBg="1"/>
      <p:bldP spid="16" grpId="0" animBg="1"/>
      <p:bldP spid="9" grpId="0" animBg="1"/>
      <p:bldP spid="12" grpId="0" animBg="1"/>
      <p:bldP spid="23" grpId="0" animBg="1"/>
      <p:bldP spid="1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vma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D55198-B871-4519-B784-473C5599A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 (24)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D9DC8C9-2DCD-4AB6-8D04-0C30D3B1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5496-982B-480A-8085-B08F2CA91C2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364996" name="Picture 8" descr="P4 v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68" y="1561806"/>
            <a:ext cx="54864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176269" y="5879807"/>
            <a:ext cx="6130530" cy="369888"/>
            <a:chOff x="2617" y="3483"/>
            <a:chExt cx="3040" cy="233"/>
          </a:xfrm>
        </p:grpSpPr>
        <p:sp>
          <p:nvSpPr>
            <p:cNvPr id="1364998" name="Line 9"/>
            <p:cNvSpPr>
              <a:spLocks noChangeShapeType="1"/>
            </p:cNvSpPr>
            <p:nvPr/>
          </p:nvSpPr>
          <p:spPr bwMode="auto">
            <a:xfrm flipH="1">
              <a:off x="2617" y="3614"/>
              <a:ext cx="1130" cy="3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364999" name="Text Box 10"/>
            <p:cNvSpPr txBox="1">
              <a:spLocks noChangeArrowheads="1"/>
            </p:cNvSpPr>
            <p:nvPr/>
          </p:nvSpPr>
          <p:spPr bwMode="auto">
            <a:xfrm>
              <a:off x="3747" y="3483"/>
              <a:ext cx="191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1800" dirty="0">
                  <a:solidFill>
                    <a:srgbClr val="000000"/>
                  </a:solidFill>
                  <a:latin typeface="+mn-lt"/>
                </a:rPr>
                <a:t>Clock did not advance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387530" y="2738144"/>
            <a:ext cx="4591848" cy="369887"/>
            <a:chOff x="3380" y="1469"/>
            <a:chExt cx="2277" cy="233"/>
          </a:xfrm>
        </p:grpSpPr>
        <p:sp>
          <p:nvSpPr>
            <p:cNvPr id="1365001" name="Line 11"/>
            <p:cNvSpPr>
              <a:spLocks noChangeShapeType="1"/>
            </p:cNvSpPr>
            <p:nvPr/>
          </p:nvSpPr>
          <p:spPr bwMode="auto">
            <a:xfrm flipH="1">
              <a:off x="3380" y="1590"/>
              <a:ext cx="530" cy="0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365002" name="Text Box 12"/>
            <p:cNvSpPr txBox="1">
              <a:spLocks noChangeArrowheads="1"/>
            </p:cNvSpPr>
            <p:nvPr/>
          </p:nvSpPr>
          <p:spPr bwMode="auto">
            <a:xfrm>
              <a:off x="3910" y="1469"/>
              <a:ext cx="174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1800" dirty="0">
                  <a:solidFill>
                    <a:srgbClr val="000000"/>
                  </a:solidFill>
                  <a:latin typeface="+mn-lt"/>
                </a:rPr>
                <a:t>2 frames – UPT, Frame</a:t>
              </a: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387530" y="3435057"/>
            <a:ext cx="4591848" cy="366713"/>
            <a:chOff x="3380" y="1908"/>
            <a:chExt cx="2277" cy="231"/>
          </a:xfrm>
        </p:grpSpPr>
        <p:sp>
          <p:nvSpPr>
            <p:cNvPr id="1365004" name="Line 13"/>
            <p:cNvSpPr>
              <a:spLocks noChangeShapeType="1"/>
            </p:cNvSpPr>
            <p:nvPr/>
          </p:nvSpPr>
          <p:spPr bwMode="auto">
            <a:xfrm flipH="1">
              <a:off x="3380" y="2029"/>
              <a:ext cx="530" cy="0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365005" name="Text Box 14"/>
            <p:cNvSpPr txBox="1">
              <a:spLocks noChangeArrowheads="1"/>
            </p:cNvSpPr>
            <p:nvPr/>
          </p:nvSpPr>
          <p:spPr bwMode="auto">
            <a:xfrm>
              <a:off x="3910" y="1908"/>
              <a:ext cx="174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1800" dirty="0">
                  <a:solidFill>
                    <a:srgbClr val="000000"/>
                  </a:solidFill>
                  <a:latin typeface="+mn-lt"/>
                </a:rPr>
                <a:t>No new frames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5387530" y="4387557"/>
            <a:ext cx="4591848" cy="369888"/>
            <a:chOff x="3380" y="2508"/>
            <a:chExt cx="2277" cy="233"/>
          </a:xfrm>
        </p:grpSpPr>
        <p:sp>
          <p:nvSpPr>
            <p:cNvPr id="1365007" name="Line 15"/>
            <p:cNvSpPr>
              <a:spLocks noChangeShapeType="1"/>
            </p:cNvSpPr>
            <p:nvPr/>
          </p:nvSpPr>
          <p:spPr bwMode="auto">
            <a:xfrm flipH="1">
              <a:off x="3380" y="2629"/>
              <a:ext cx="530" cy="0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365008" name="Text Box 16"/>
            <p:cNvSpPr txBox="1">
              <a:spLocks noChangeArrowheads="1"/>
            </p:cNvSpPr>
            <p:nvPr/>
          </p:nvSpPr>
          <p:spPr bwMode="auto">
            <a:xfrm>
              <a:off x="3910" y="2508"/>
              <a:ext cx="174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1800" dirty="0">
                  <a:solidFill>
                    <a:srgbClr val="000000"/>
                  </a:solidFill>
                  <a:latin typeface="+mn-lt"/>
                </a:rPr>
                <a:t>Same UPT, new Frame</a:t>
              </a: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5387530" y="5517857"/>
            <a:ext cx="4591848" cy="369888"/>
            <a:chOff x="3380" y="3220"/>
            <a:chExt cx="2277" cy="233"/>
          </a:xfrm>
        </p:grpSpPr>
        <p:sp>
          <p:nvSpPr>
            <p:cNvPr id="1365010" name="Line 17"/>
            <p:cNvSpPr>
              <a:spLocks noChangeShapeType="1"/>
            </p:cNvSpPr>
            <p:nvPr/>
          </p:nvSpPr>
          <p:spPr bwMode="auto">
            <a:xfrm flipH="1" flipV="1">
              <a:off x="3380" y="3341"/>
              <a:ext cx="530" cy="0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365011" name="Text Box 18"/>
            <p:cNvSpPr txBox="1">
              <a:spLocks noChangeArrowheads="1"/>
            </p:cNvSpPr>
            <p:nvPr/>
          </p:nvSpPr>
          <p:spPr bwMode="auto">
            <a:xfrm>
              <a:off x="3910" y="3220"/>
              <a:ext cx="174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1800" dirty="0">
                  <a:solidFill>
                    <a:srgbClr val="000000"/>
                  </a:solidFill>
                  <a:latin typeface="+mn-lt"/>
                </a:rPr>
                <a:t>New UPT, new Frame</a:t>
              </a:r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1769619" y="5087644"/>
            <a:ext cx="7769492" cy="849312"/>
            <a:chOff x="1101" y="2949"/>
            <a:chExt cx="4561" cy="535"/>
          </a:xfrm>
        </p:grpSpPr>
        <p:sp>
          <p:nvSpPr>
            <p:cNvPr id="1365013" name="Line 25"/>
            <p:cNvSpPr>
              <a:spLocks noChangeShapeType="1"/>
            </p:cNvSpPr>
            <p:nvPr/>
          </p:nvSpPr>
          <p:spPr bwMode="auto">
            <a:xfrm flipH="1">
              <a:off x="1101" y="3103"/>
              <a:ext cx="2751" cy="381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365014" name="Text Box 26"/>
            <p:cNvSpPr txBox="1">
              <a:spLocks noChangeArrowheads="1"/>
            </p:cNvSpPr>
            <p:nvPr/>
          </p:nvSpPr>
          <p:spPr bwMode="auto">
            <a:xfrm>
              <a:off x="3852" y="2949"/>
              <a:ext cx="18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1800" dirty="0">
                  <a:solidFill>
                    <a:srgbClr val="000000"/>
                  </a:solidFill>
                  <a:latin typeface="+mn-lt"/>
                </a:rPr>
                <a:t>No swap pages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037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 235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1097</TotalTime>
  <Words>4384</Words>
  <Application>Microsoft Office PowerPoint</Application>
  <PresentationFormat>Custom</PresentationFormat>
  <Paragraphs>1105</Paragraphs>
  <Slides>26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Arial</vt:lpstr>
      <vt:lpstr>Arial Narrow</vt:lpstr>
      <vt:lpstr>Calibri</vt:lpstr>
      <vt:lpstr>Comic Sans MS</vt:lpstr>
      <vt:lpstr>Courier New</vt:lpstr>
      <vt:lpstr>Tahoma</vt:lpstr>
      <vt:lpstr>Times New Roman</vt:lpstr>
      <vt:lpstr>Tw Cen MT</vt:lpstr>
      <vt:lpstr>Wingdings</vt:lpstr>
      <vt:lpstr>CS 235 Theme</vt:lpstr>
      <vt:lpstr>Chart</vt:lpstr>
      <vt:lpstr>Worksheet</vt:lpstr>
      <vt:lpstr>PowerPoint Presentation</vt:lpstr>
      <vt:lpstr>Tip #23: Designated Initializer</vt:lpstr>
      <vt:lpstr>8 Frames...     0x3040  ??</vt:lpstr>
      <vt:lpstr>8 Frames...</vt:lpstr>
      <vt:lpstr>8 Frames...</vt:lpstr>
      <vt:lpstr>8 Frames...</vt:lpstr>
      <vt:lpstr>8 Frames...</vt:lpstr>
      <vt:lpstr>PowerPoint Presentation</vt:lpstr>
      <vt:lpstr>vma</vt:lpstr>
      <vt:lpstr>vma</vt:lpstr>
      <vt:lpstr>Frame Bit Table</vt:lpstr>
      <vt:lpstr>accessPage</vt:lpstr>
      <vt:lpstr>Virtual Memory Guidelines</vt:lpstr>
      <vt:lpstr>Virtual Memory Guidelines</vt:lpstr>
      <vt:lpstr>Virtual Memory Guidelines</vt:lpstr>
      <vt:lpstr>Project 4 Grading Criteria</vt:lpstr>
      <vt:lpstr>Steps to Success</vt:lpstr>
      <vt:lpstr>So…</vt:lpstr>
      <vt:lpstr>Hints…</vt:lpstr>
      <vt:lpstr>UPT Clock…</vt:lpstr>
      <vt:lpstr>Is Virtual Paging A Dead Issue?</vt:lpstr>
      <vt:lpstr>Paging Improvements?</vt:lpstr>
      <vt:lpstr>Clock Algorithm Enhancements?</vt:lpstr>
      <vt:lpstr>Frame Allocation</vt:lpstr>
      <vt:lpstr>Global vs Local Allocation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Roper</dc:creator>
  <cp:lastModifiedBy>Paul Roper</cp:lastModifiedBy>
  <cp:revision>78</cp:revision>
  <dcterms:created xsi:type="dcterms:W3CDTF">2020-07-19T21:27:39Z</dcterms:created>
  <dcterms:modified xsi:type="dcterms:W3CDTF">2021-10-31T22:59:30Z</dcterms:modified>
</cp:coreProperties>
</file>